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1237" r:id="rId2"/>
    <p:sldId id="1136" r:id="rId3"/>
    <p:sldId id="1186" r:id="rId4"/>
    <p:sldId id="1190" r:id="rId5"/>
    <p:sldId id="1217" r:id="rId6"/>
    <p:sldId id="1218" r:id="rId7"/>
    <p:sldId id="1219" r:id="rId8"/>
    <p:sldId id="1220" r:id="rId9"/>
    <p:sldId id="1221" r:id="rId10"/>
    <p:sldId id="1222" r:id="rId11"/>
    <p:sldId id="1223" r:id="rId12"/>
    <p:sldId id="1224" r:id="rId13"/>
    <p:sldId id="1225" r:id="rId14"/>
    <p:sldId id="1226" r:id="rId15"/>
    <p:sldId id="1227" r:id="rId16"/>
    <p:sldId id="1228" r:id="rId17"/>
    <p:sldId id="1229" r:id="rId18"/>
    <p:sldId id="1230" r:id="rId19"/>
    <p:sldId id="1187" r:id="rId20"/>
    <p:sldId id="1192" r:id="rId21"/>
    <p:sldId id="1231" r:id="rId22"/>
    <p:sldId id="1232" r:id="rId23"/>
    <p:sldId id="1233" r:id="rId24"/>
    <p:sldId id="1234" r:id="rId25"/>
    <p:sldId id="1235" r:id="rId26"/>
    <p:sldId id="1236" r:id="rId27"/>
    <p:sldId id="1188" r:id="rId28"/>
    <p:sldId id="1193" r:id="rId29"/>
    <p:sldId id="1196" r:id="rId30"/>
    <p:sldId id="1195" r:id="rId31"/>
    <p:sldId id="1198" r:id="rId32"/>
    <p:sldId id="1199" r:id="rId33"/>
    <p:sldId id="1200" r:id="rId34"/>
    <p:sldId id="1201" r:id="rId35"/>
    <p:sldId id="1202" r:id="rId36"/>
    <p:sldId id="1203" r:id="rId37"/>
    <p:sldId id="1197" r:id="rId38"/>
    <p:sldId id="1204" r:id="rId39"/>
    <p:sldId id="1205" r:id="rId40"/>
    <p:sldId id="1206" r:id="rId41"/>
    <p:sldId id="1189" r:id="rId42"/>
    <p:sldId id="1212" r:id="rId43"/>
    <p:sldId id="1213" r:id="rId44"/>
    <p:sldId id="1214" r:id="rId45"/>
    <p:sldId id="1215" r:id="rId46"/>
    <p:sldId id="1216" r:id="rId47"/>
    <p:sldId id="1194" r:id="rId48"/>
    <p:sldId id="1207" r:id="rId49"/>
    <p:sldId id="1208" r:id="rId50"/>
    <p:sldId id="1209" r:id="rId51"/>
    <p:sldId id="1210" r:id="rId52"/>
    <p:sldId id="1211" r:id="rId53"/>
    <p:sldId id="263"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D4E99"/>
    <a:srgbClr val="0A88D3"/>
    <a:srgbClr val="FFFFFF"/>
    <a:srgbClr val="5574AB"/>
    <a:srgbClr val="EDF3F6"/>
    <a:srgbClr val="2F5597"/>
    <a:srgbClr val="244FA0"/>
    <a:srgbClr val="019DE6"/>
    <a:srgbClr val="AC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61"/>
    <p:restoredTop sz="94619"/>
  </p:normalViewPr>
  <p:slideViewPr>
    <p:cSldViewPr snapToGrid="0" showGuides="1">
      <p:cViewPr varScale="1">
        <p:scale>
          <a:sx n="112" d="100"/>
          <a:sy n="112" d="100"/>
        </p:scale>
        <p:origin x="224" y="2064"/>
      </p:cViewPr>
      <p:guideLst>
        <p:guide orient="horz" pos="482"/>
        <p:guide pos="32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5" d="100"/>
          <a:sy n="65" d="100"/>
        </p:scale>
        <p:origin x="1819"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283C93-14E7-49CB-8C89-FBF4B48DE3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97D9FF0-0E26-434C-B5DC-4766B618CA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6FAA3C-C0E0-4D4B-9CC4-15295DFEF53B}" type="datetimeFigureOut">
              <a:rPr lang="zh-CN" altLang="en-US" smtClean="0"/>
              <a:t>2021/9/26</a:t>
            </a:fld>
            <a:endParaRPr lang="zh-CN" altLang="en-US"/>
          </a:p>
        </p:txBody>
      </p:sp>
      <p:sp>
        <p:nvSpPr>
          <p:cNvPr id="4" name="页脚占位符 3">
            <a:extLst>
              <a:ext uri="{FF2B5EF4-FFF2-40B4-BE49-F238E27FC236}">
                <a16:creationId xmlns:a16="http://schemas.microsoft.com/office/drawing/2014/main" id="{AF719A4B-2804-4E1E-B625-99D3DABBEF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FE765A-43BA-4AC8-9A23-7A45CAFDC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4E9A4-CAE6-4656-A415-5E6DB8BAA996}" type="slidenum">
              <a:rPr lang="zh-CN" altLang="en-US" smtClean="0"/>
              <a:t>‹#›</a:t>
            </a:fld>
            <a:endParaRPr lang="zh-CN" altLang="en-US"/>
          </a:p>
        </p:txBody>
      </p:sp>
    </p:spTree>
    <p:extLst>
      <p:ext uri="{BB962C8B-B14F-4D97-AF65-F5344CB8AC3E}">
        <p14:creationId xmlns:p14="http://schemas.microsoft.com/office/powerpoint/2010/main" val="196959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166E-1E00-4D2A-ACBE-1715A7DDC64E}" type="datetimeFigureOut">
              <a:rPr lang="zh-CN" altLang="en-US" smtClean="0"/>
              <a:t>2021/9/26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05DD-1C5A-44BE-B861-D8F817A8137D}" type="slidenum">
              <a:rPr lang="zh-CN" altLang="en-US" smtClean="0"/>
              <a:t>‹#›</a:t>
            </a:fld>
            <a:endParaRPr lang="zh-CN" altLang="en-US"/>
          </a:p>
        </p:txBody>
      </p:sp>
    </p:spTree>
    <p:extLst>
      <p:ext uri="{BB962C8B-B14F-4D97-AF65-F5344CB8AC3E}">
        <p14:creationId xmlns:p14="http://schemas.microsoft.com/office/powerpoint/2010/main" val="389972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a:t>
            </a:fld>
            <a:endParaRPr lang="zh-CN" altLang="en-US"/>
          </a:p>
        </p:txBody>
      </p:sp>
    </p:spTree>
    <p:extLst>
      <p:ext uri="{BB962C8B-B14F-4D97-AF65-F5344CB8AC3E}">
        <p14:creationId xmlns:p14="http://schemas.microsoft.com/office/powerpoint/2010/main" val="199755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10</a:t>
            </a:fld>
            <a:endParaRPr lang="zh-CN" altLang="en-US"/>
          </a:p>
        </p:txBody>
      </p:sp>
    </p:spTree>
    <p:extLst>
      <p:ext uri="{BB962C8B-B14F-4D97-AF65-F5344CB8AC3E}">
        <p14:creationId xmlns:p14="http://schemas.microsoft.com/office/powerpoint/2010/main" val="58584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11</a:t>
            </a:fld>
            <a:endParaRPr lang="zh-CN" altLang="en-US"/>
          </a:p>
        </p:txBody>
      </p:sp>
    </p:spTree>
    <p:extLst>
      <p:ext uri="{BB962C8B-B14F-4D97-AF65-F5344CB8AC3E}">
        <p14:creationId xmlns:p14="http://schemas.microsoft.com/office/powerpoint/2010/main" val="138486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12</a:t>
            </a:fld>
            <a:endParaRPr lang="zh-CN" altLang="en-US"/>
          </a:p>
        </p:txBody>
      </p:sp>
    </p:spTree>
    <p:extLst>
      <p:ext uri="{BB962C8B-B14F-4D97-AF65-F5344CB8AC3E}">
        <p14:creationId xmlns:p14="http://schemas.microsoft.com/office/powerpoint/2010/main" val="49399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13</a:t>
            </a:fld>
            <a:endParaRPr lang="zh-CN" altLang="en-US"/>
          </a:p>
        </p:txBody>
      </p:sp>
    </p:spTree>
    <p:extLst>
      <p:ext uri="{BB962C8B-B14F-4D97-AF65-F5344CB8AC3E}">
        <p14:creationId xmlns:p14="http://schemas.microsoft.com/office/powerpoint/2010/main" val="180144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14</a:t>
            </a:fld>
            <a:endParaRPr lang="zh-CN" altLang="en-US"/>
          </a:p>
        </p:txBody>
      </p:sp>
    </p:spTree>
    <p:extLst>
      <p:ext uri="{BB962C8B-B14F-4D97-AF65-F5344CB8AC3E}">
        <p14:creationId xmlns:p14="http://schemas.microsoft.com/office/powerpoint/2010/main" val="3395676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15</a:t>
            </a:fld>
            <a:endParaRPr lang="zh-CN" altLang="en-US"/>
          </a:p>
        </p:txBody>
      </p:sp>
    </p:spTree>
    <p:extLst>
      <p:ext uri="{BB962C8B-B14F-4D97-AF65-F5344CB8AC3E}">
        <p14:creationId xmlns:p14="http://schemas.microsoft.com/office/powerpoint/2010/main" val="425156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16</a:t>
            </a:fld>
            <a:endParaRPr lang="zh-CN" altLang="en-US"/>
          </a:p>
        </p:txBody>
      </p:sp>
    </p:spTree>
    <p:extLst>
      <p:ext uri="{BB962C8B-B14F-4D97-AF65-F5344CB8AC3E}">
        <p14:creationId xmlns:p14="http://schemas.microsoft.com/office/powerpoint/2010/main" val="905379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17</a:t>
            </a:fld>
            <a:endParaRPr lang="zh-CN" altLang="en-US"/>
          </a:p>
        </p:txBody>
      </p:sp>
    </p:spTree>
    <p:extLst>
      <p:ext uri="{BB962C8B-B14F-4D97-AF65-F5344CB8AC3E}">
        <p14:creationId xmlns:p14="http://schemas.microsoft.com/office/powerpoint/2010/main" val="3624404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18</a:t>
            </a:fld>
            <a:endParaRPr lang="zh-CN" altLang="en-US"/>
          </a:p>
        </p:txBody>
      </p:sp>
    </p:spTree>
    <p:extLst>
      <p:ext uri="{BB962C8B-B14F-4D97-AF65-F5344CB8AC3E}">
        <p14:creationId xmlns:p14="http://schemas.microsoft.com/office/powerpoint/2010/main" val="2981335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19</a:t>
            </a:fld>
            <a:endParaRPr lang="zh-CN" altLang="en-US"/>
          </a:p>
        </p:txBody>
      </p:sp>
    </p:spTree>
    <p:extLst>
      <p:ext uri="{BB962C8B-B14F-4D97-AF65-F5344CB8AC3E}">
        <p14:creationId xmlns:p14="http://schemas.microsoft.com/office/powerpoint/2010/main" val="84976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a:t>
            </a:fld>
            <a:endParaRPr lang="zh-CN" altLang="en-US"/>
          </a:p>
        </p:txBody>
      </p:sp>
    </p:spTree>
    <p:extLst>
      <p:ext uri="{BB962C8B-B14F-4D97-AF65-F5344CB8AC3E}">
        <p14:creationId xmlns:p14="http://schemas.microsoft.com/office/powerpoint/2010/main" val="325216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20</a:t>
            </a:fld>
            <a:endParaRPr lang="zh-CN" altLang="en-US"/>
          </a:p>
        </p:txBody>
      </p:sp>
    </p:spTree>
    <p:extLst>
      <p:ext uri="{BB962C8B-B14F-4D97-AF65-F5344CB8AC3E}">
        <p14:creationId xmlns:p14="http://schemas.microsoft.com/office/powerpoint/2010/main" val="372758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21</a:t>
            </a:fld>
            <a:endParaRPr lang="zh-CN" altLang="en-US"/>
          </a:p>
        </p:txBody>
      </p:sp>
    </p:spTree>
    <p:extLst>
      <p:ext uri="{BB962C8B-B14F-4D97-AF65-F5344CB8AC3E}">
        <p14:creationId xmlns:p14="http://schemas.microsoft.com/office/powerpoint/2010/main" val="4181822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22</a:t>
            </a:fld>
            <a:endParaRPr lang="zh-CN" altLang="en-US"/>
          </a:p>
        </p:txBody>
      </p:sp>
    </p:spTree>
    <p:extLst>
      <p:ext uri="{BB962C8B-B14F-4D97-AF65-F5344CB8AC3E}">
        <p14:creationId xmlns:p14="http://schemas.microsoft.com/office/powerpoint/2010/main" val="1717285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23</a:t>
            </a:fld>
            <a:endParaRPr lang="zh-CN" altLang="en-US"/>
          </a:p>
        </p:txBody>
      </p:sp>
    </p:spTree>
    <p:extLst>
      <p:ext uri="{BB962C8B-B14F-4D97-AF65-F5344CB8AC3E}">
        <p14:creationId xmlns:p14="http://schemas.microsoft.com/office/powerpoint/2010/main" val="698290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24</a:t>
            </a:fld>
            <a:endParaRPr lang="zh-CN" altLang="en-US"/>
          </a:p>
        </p:txBody>
      </p:sp>
    </p:spTree>
    <p:extLst>
      <p:ext uri="{BB962C8B-B14F-4D97-AF65-F5344CB8AC3E}">
        <p14:creationId xmlns:p14="http://schemas.microsoft.com/office/powerpoint/2010/main" val="3849498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25</a:t>
            </a:fld>
            <a:endParaRPr lang="zh-CN" altLang="en-US"/>
          </a:p>
        </p:txBody>
      </p:sp>
    </p:spTree>
    <p:extLst>
      <p:ext uri="{BB962C8B-B14F-4D97-AF65-F5344CB8AC3E}">
        <p14:creationId xmlns:p14="http://schemas.microsoft.com/office/powerpoint/2010/main" val="3354472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26</a:t>
            </a:fld>
            <a:endParaRPr lang="zh-CN" altLang="en-US"/>
          </a:p>
        </p:txBody>
      </p:sp>
    </p:spTree>
    <p:extLst>
      <p:ext uri="{BB962C8B-B14F-4D97-AF65-F5344CB8AC3E}">
        <p14:creationId xmlns:p14="http://schemas.microsoft.com/office/powerpoint/2010/main" val="2116777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27</a:t>
            </a:fld>
            <a:endParaRPr lang="zh-CN" altLang="en-US"/>
          </a:p>
        </p:txBody>
      </p:sp>
    </p:spTree>
    <p:extLst>
      <p:ext uri="{BB962C8B-B14F-4D97-AF65-F5344CB8AC3E}">
        <p14:creationId xmlns:p14="http://schemas.microsoft.com/office/powerpoint/2010/main" val="335230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28</a:t>
            </a:fld>
            <a:endParaRPr lang="zh-CN" altLang="en-US"/>
          </a:p>
        </p:txBody>
      </p:sp>
    </p:spTree>
    <p:extLst>
      <p:ext uri="{BB962C8B-B14F-4D97-AF65-F5344CB8AC3E}">
        <p14:creationId xmlns:p14="http://schemas.microsoft.com/office/powerpoint/2010/main" val="2176597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29</a:t>
            </a:fld>
            <a:endParaRPr lang="zh-CN" altLang="en-US"/>
          </a:p>
        </p:txBody>
      </p:sp>
    </p:spTree>
    <p:extLst>
      <p:ext uri="{BB962C8B-B14F-4D97-AF65-F5344CB8AC3E}">
        <p14:creationId xmlns:p14="http://schemas.microsoft.com/office/powerpoint/2010/main" val="1277414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a:t>
            </a:fld>
            <a:endParaRPr lang="zh-CN" altLang="en-US"/>
          </a:p>
        </p:txBody>
      </p:sp>
    </p:spTree>
    <p:extLst>
      <p:ext uri="{BB962C8B-B14F-4D97-AF65-F5344CB8AC3E}">
        <p14:creationId xmlns:p14="http://schemas.microsoft.com/office/powerpoint/2010/main" val="1420296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30</a:t>
            </a:fld>
            <a:endParaRPr lang="zh-CN" altLang="en-US"/>
          </a:p>
        </p:txBody>
      </p:sp>
    </p:spTree>
    <p:extLst>
      <p:ext uri="{BB962C8B-B14F-4D97-AF65-F5344CB8AC3E}">
        <p14:creationId xmlns:p14="http://schemas.microsoft.com/office/powerpoint/2010/main" val="1519719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31</a:t>
            </a:fld>
            <a:endParaRPr lang="zh-CN" altLang="en-US"/>
          </a:p>
        </p:txBody>
      </p:sp>
    </p:spTree>
    <p:extLst>
      <p:ext uri="{BB962C8B-B14F-4D97-AF65-F5344CB8AC3E}">
        <p14:creationId xmlns:p14="http://schemas.microsoft.com/office/powerpoint/2010/main" val="3648377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32</a:t>
            </a:fld>
            <a:endParaRPr lang="zh-CN" altLang="en-US"/>
          </a:p>
        </p:txBody>
      </p:sp>
    </p:spTree>
    <p:extLst>
      <p:ext uri="{BB962C8B-B14F-4D97-AF65-F5344CB8AC3E}">
        <p14:creationId xmlns:p14="http://schemas.microsoft.com/office/powerpoint/2010/main" val="2565911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33</a:t>
            </a:fld>
            <a:endParaRPr lang="zh-CN" altLang="en-US"/>
          </a:p>
        </p:txBody>
      </p:sp>
    </p:spTree>
    <p:extLst>
      <p:ext uri="{BB962C8B-B14F-4D97-AF65-F5344CB8AC3E}">
        <p14:creationId xmlns:p14="http://schemas.microsoft.com/office/powerpoint/2010/main" val="2228072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34</a:t>
            </a:fld>
            <a:endParaRPr lang="zh-CN" altLang="en-US"/>
          </a:p>
        </p:txBody>
      </p:sp>
    </p:spTree>
    <p:extLst>
      <p:ext uri="{BB962C8B-B14F-4D97-AF65-F5344CB8AC3E}">
        <p14:creationId xmlns:p14="http://schemas.microsoft.com/office/powerpoint/2010/main" val="2700999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MLMm</a:t>
            </a:r>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35</a:t>
            </a:fld>
            <a:endParaRPr lang="zh-CN" altLang="en-US"/>
          </a:p>
        </p:txBody>
      </p:sp>
    </p:spTree>
    <p:extLst>
      <p:ext uri="{BB962C8B-B14F-4D97-AF65-F5344CB8AC3E}">
        <p14:creationId xmlns:p14="http://schemas.microsoft.com/office/powerpoint/2010/main" val="164713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MLMm</a:t>
            </a:r>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36</a:t>
            </a:fld>
            <a:endParaRPr lang="zh-CN" altLang="en-US"/>
          </a:p>
        </p:txBody>
      </p:sp>
    </p:spTree>
    <p:extLst>
      <p:ext uri="{BB962C8B-B14F-4D97-AF65-F5344CB8AC3E}">
        <p14:creationId xmlns:p14="http://schemas.microsoft.com/office/powerpoint/2010/main" val="1609064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37</a:t>
            </a:fld>
            <a:endParaRPr lang="zh-CN" altLang="en-US"/>
          </a:p>
        </p:txBody>
      </p:sp>
    </p:spTree>
    <p:extLst>
      <p:ext uri="{BB962C8B-B14F-4D97-AF65-F5344CB8AC3E}">
        <p14:creationId xmlns:p14="http://schemas.microsoft.com/office/powerpoint/2010/main" val="2874899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38</a:t>
            </a:fld>
            <a:endParaRPr lang="zh-CN" altLang="en-US"/>
          </a:p>
        </p:txBody>
      </p:sp>
    </p:spTree>
    <p:extLst>
      <p:ext uri="{BB962C8B-B14F-4D97-AF65-F5344CB8AC3E}">
        <p14:creationId xmlns:p14="http://schemas.microsoft.com/office/powerpoint/2010/main" val="3925185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39</a:t>
            </a:fld>
            <a:endParaRPr lang="zh-CN" altLang="en-US"/>
          </a:p>
        </p:txBody>
      </p:sp>
    </p:spTree>
    <p:extLst>
      <p:ext uri="{BB962C8B-B14F-4D97-AF65-F5344CB8AC3E}">
        <p14:creationId xmlns:p14="http://schemas.microsoft.com/office/powerpoint/2010/main" val="19815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a:t>
            </a:fld>
            <a:endParaRPr lang="zh-CN" altLang="en-US"/>
          </a:p>
        </p:txBody>
      </p:sp>
    </p:spTree>
    <p:extLst>
      <p:ext uri="{BB962C8B-B14F-4D97-AF65-F5344CB8AC3E}">
        <p14:creationId xmlns:p14="http://schemas.microsoft.com/office/powerpoint/2010/main" val="2184359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40</a:t>
            </a:fld>
            <a:endParaRPr lang="zh-CN" altLang="en-US"/>
          </a:p>
        </p:txBody>
      </p:sp>
    </p:spTree>
    <p:extLst>
      <p:ext uri="{BB962C8B-B14F-4D97-AF65-F5344CB8AC3E}">
        <p14:creationId xmlns:p14="http://schemas.microsoft.com/office/powerpoint/2010/main" val="3601731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41</a:t>
            </a:fld>
            <a:endParaRPr lang="zh-CN" altLang="en-US"/>
          </a:p>
        </p:txBody>
      </p:sp>
    </p:spTree>
    <p:extLst>
      <p:ext uri="{BB962C8B-B14F-4D97-AF65-F5344CB8AC3E}">
        <p14:creationId xmlns:p14="http://schemas.microsoft.com/office/powerpoint/2010/main" val="362438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42</a:t>
            </a:fld>
            <a:endParaRPr lang="zh-CN" altLang="en-US"/>
          </a:p>
        </p:txBody>
      </p:sp>
    </p:spTree>
    <p:extLst>
      <p:ext uri="{BB962C8B-B14F-4D97-AF65-F5344CB8AC3E}">
        <p14:creationId xmlns:p14="http://schemas.microsoft.com/office/powerpoint/2010/main" val="2529726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43</a:t>
            </a:fld>
            <a:endParaRPr lang="zh-CN" altLang="en-US"/>
          </a:p>
        </p:txBody>
      </p:sp>
    </p:spTree>
    <p:extLst>
      <p:ext uri="{BB962C8B-B14F-4D97-AF65-F5344CB8AC3E}">
        <p14:creationId xmlns:p14="http://schemas.microsoft.com/office/powerpoint/2010/main" val="2756001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44</a:t>
            </a:fld>
            <a:endParaRPr lang="zh-CN" altLang="en-US"/>
          </a:p>
        </p:txBody>
      </p:sp>
    </p:spTree>
    <p:extLst>
      <p:ext uri="{BB962C8B-B14F-4D97-AF65-F5344CB8AC3E}">
        <p14:creationId xmlns:p14="http://schemas.microsoft.com/office/powerpoint/2010/main" val="392735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45</a:t>
            </a:fld>
            <a:endParaRPr lang="zh-CN" altLang="en-US"/>
          </a:p>
        </p:txBody>
      </p:sp>
    </p:spTree>
    <p:extLst>
      <p:ext uri="{BB962C8B-B14F-4D97-AF65-F5344CB8AC3E}">
        <p14:creationId xmlns:p14="http://schemas.microsoft.com/office/powerpoint/2010/main" val="1255797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46</a:t>
            </a:fld>
            <a:endParaRPr lang="zh-CN" altLang="en-US"/>
          </a:p>
        </p:txBody>
      </p:sp>
    </p:spTree>
    <p:extLst>
      <p:ext uri="{BB962C8B-B14F-4D97-AF65-F5344CB8AC3E}">
        <p14:creationId xmlns:p14="http://schemas.microsoft.com/office/powerpoint/2010/main" val="1573712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47</a:t>
            </a:fld>
            <a:endParaRPr lang="zh-CN" altLang="en-US"/>
          </a:p>
        </p:txBody>
      </p:sp>
    </p:spTree>
    <p:extLst>
      <p:ext uri="{BB962C8B-B14F-4D97-AF65-F5344CB8AC3E}">
        <p14:creationId xmlns:p14="http://schemas.microsoft.com/office/powerpoint/2010/main" val="2478637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48</a:t>
            </a:fld>
            <a:endParaRPr lang="zh-CN" altLang="en-US"/>
          </a:p>
        </p:txBody>
      </p:sp>
    </p:spTree>
    <p:extLst>
      <p:ext uri="{BB962C8B-B14F-4D97-AF65-F5344CB8AC3E}">
        <p14:creationId xmlns:p14="http://schemas.microsoft.com/office/powerpoint/2010/main" val="28264320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49</a:t>
            </a:fld>
            <a:endParaRPr lang="zh-CN" altLang="en-US"/>
          </a:p>
        </p:txBody>
      </p:sp>
    </p:spTree>
    <p:extLst>
      <p:ext uri="{BB962C8B-B14F-4D97-AF65-F5344CB8AC3E}">
        <p14:creationId xmlns:p14="http://schemas.microsoft.com/office/powerpoint/2010/main" val="38667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5</a:t>
            </a:fld>
            <a:endParaRPr lang="zh-CN" altLang="en-US"/>
          </a:p>
        </p:txBody>
      </p:sp>
    </p:spTree>
    <p:extLst>
      <p:ext uri="{BB962C8B-B14F-4D97-AF65-F5344CB8AC3E}">
        <p14:creationId xmlns:p14="http://schemas.microsoft.com/office/powerpoint/2010/main" val="2912945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50</a:t>
            </a:fld>
            <a:endParaRPr lang="zh-CN" altLang="en-US"/>
          </a:p>
        </p:txBody>
      </p:sp>
    </p:spTree>
    <p:extLst>
      <p:ext uri="{BB962C8B-B14F-4D97-AF65-F5344CB8AC3E}">
        <p14:creationId xmlns:p14="http://schemas.microsoft.com/office/powerpoint/2010/main" val="488888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51</a:t>
            </a:fld>
            <a:endParaRPr lang="zh-CN" altLang="en-US"/>
          </a:p>
        </p:txBody>
      </p:sp>
    </p:spTree>
    <p:extLst>
      <p:ext uri="{BB962C8B-B14F-4D97-AF65-F5344CB8AC3E}">
        <p14:creationId xmlns:p14="http://schemas.microsoft.com/office/powerpoint/2010/main" val="9918343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52</a:t>
            </a:fld>
            <a:endParaRPr lang="zh-CN" altLang="en-US"/>
          </a:p>
        </p:txBody>
      </p:sp>
    </p:spTree>
    <p:extLst>
      <p:ext uri="{BB962C8B-B14F-4D97-AF65-F5344CB8AC3E}">
        <p14:creationId xmlns:p14="http://schemas.microsoft.com/office/powerpoint/2010/main" val="4225551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5F52441D-E318-423F-8E4B-963DE5A221E7}" type="slidenum">
              <a:rPr lang="zh-CN" altLang="en-US" smtClean="0"/>
              <a:t>53</a:t>
            </a:fld>
            <a:endParaRPr lang="zh-CN" altLang="en-US"/>
          </a:p>
        </p:txBody>
      </p:sp>
    </p:spTree>
    <p:extLst>
      <p:ext uri="{BB962C8B-B14F-4D97-AF65-F5344CB8AC3E}">
        <p14:creationId xmlns:p14="http://schemas.microsoft.com/office/powerpoint/2010/main" val="162454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6</a:t>
            </a:fld>
            <a:endParaRPr lang="zh-CN" altLang="en-US"/>
          </a:p>
        </p:txBody>
      </p:sp>
    </p:spTree>
    <p:extLst>
      <p:ext uri="{BB962C8B-B14F-4D97-AF65-F5344CB8AC3E}">
        <p14:creationId xmlns:p14="http://schemas.microsoft.com/office/powerpoint/2010/main" val="1495903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7</a:t>
            </a:fld>
            <a:endParaRPr lang="zh-CN" altLang="en-US"/>
          </a:p>
        </p:txBody>
      </p:sp>
    </p:spTree>
    <p:extLst>
      <p:ext uri="{BB962C8B-B14F-4D97-AF65-F5344CB8AC3E}">
        <p14:creationId xmlns:p14="http://schemas.microsoft.com/office/powerpoint/2010/main" val="3100586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8</a:t>
            </a:fld>
            <a:endParaRPr lang="zh-CN" altLang="en-US"/>
          </a:p>
        </p:txBody>
      </p:sp>
    </p:spTree>
    <p:extLst>
      <p:ext uri="{BB962C8B-B14F-4D97-AF65-F5344CB8AC3E}">
        <p14:creationId xmlns:p14="http://schemas.microsoft.com/office/powerpoint/2010/main" val="4245685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9</a:t>
            </a:fld>
            <a:endParaRPr lang="zh-CN" altLang="en-US"/>
          </a:p>
        </p:txBody>
      </p:sp>
    </p:spTree>
    <p:extLst>
      <p:ext uri="{BB962C8B-B14F-4D97-AF65-F5344CB8AC3E}">
        <p14:creationId xmlns:p14="http://schemas.microsoft.com/office/powerpoint/2010/main" val="1117975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27" name="流程图: 资料带 26">
            <a:extLst>
              <a:ext uri="{FF2B5EF4-FFF2-40B4-BE49-F238E27FC236}">
                <a16:creationId xmlns:a16="http://schemas.microsoft.com/office/drawing/2014/main" id="{9349E164-D6B5-44E4-A5D5-3E9ECC63CC24}"/>
              </a:ext>
            </a:extLst>
          </p:cNvPr>
          <p:cNvSpPr/>
          <p:nvPr userDrawn="1"/>
        </p:nvSpPr>
        <p:spPr>
          <a:xfrm>
            <a:off x="-1202" y="44710"/>
            <a:ext cx="12204175" cy="360173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9631"/>
              <a:gd name="connsiteX1" fmla="*/ 2500 w 10000"/>
              <a:gd name="connsiteY1" fmla="*/ 2000 h 9631"/>
              <a:gd name="connsiteX2" fmla="*/ 5000 w 10000"/>
              <a:gd name="connsiteY2" fmla="*/ 1000 h 9631"/>
              <a:gd name="connsiteX3" fmla="*/ 7500 w 10000"/>
              <a:gd name="connsiteY3" fmla="*/ 0 h 9631"/>
              <a:gd name="connsiteX4" fmla="*/ 10000 w 10000"/>
              <a:gd name="connsiteY4" fmla="*/ 1000 h 9631"/>
              <a:gd name="connsiteX5" fmla="*/ 10000 w 10000"/>
              <a:gd name="connsiteY5" fmla="*/ 9000 h 9631"/>
              <a:gd name="connsiteX6" fmla="*/ 7500 w 10000"/>
              <a:gd name="connsiteY6" fmla="*/ 8000 h 9631"/>
              <a:gd name="connsiteX7" fmla="*/ 5000 w 10000"/>
              <a:gd name="connsiteY7" fmla="*/ 9000 h 9631"/>
              <a:gd name="connsiteX8" fmla="*/ 0 w 10000"/>
              <a:gd name="connsiteY8" fmla="*/ 9000 h 9631"/>
              <a:gd name="connsiteX9" fmla="*/ 0 w 10000"/>
              <a:gd name="connsiteY9" fmla="*/ 1000 h 9631"/>
              <a:gd name="connsiteX0" fmla="*/ 0 w 10000"/>
              <a:gd name="connsiteY0" fmla="*/ 1038 h 9703"/>
              <a:gd name="connsiteX1" fmla="*/ 2500 w 10000"/>
              <a:gd name="connsiteY1" fmla="*/ 2077 h 9703"/>
              <a:gd name="connsiteX2" fmla="*/ 5000 w 10000"/>
              <a:gd name="connsiteY2" fmla="*/ 1038 h 9703"/>
              <a:gd name="connsiteX3" fmla="*/ 7500 w 10000"/>
              <a:gd name="connsiteY3" fmla="*/ 0 h 9703"/>
              <a:gd name="connsiteX4" fmla="*/ 10000 w 10000"/>
              <a:gd name="connsiteY4" fmla="*/ 1038 h 9703"/>
              <a:gd name="connsiteX5" fmla="*/ 10000 w 10000"/>
              <a:gd name="connsiteY5" fmla="*/ 9345 h 9703"/>
              <a:gd name="connsiteX6" fmla="*/ 7500 w 10000"/>
              <a:gd name="connsiteY6" fmla="*/ 8307 h 9703"/>
              <a:gd name="connsiteX7" fmla="*/ 0 w 10000"/>
              <a:gd name="connsiteY7" fmla="*/ 9345 h 9703"/>
              <a:gd name="connsiteX8" fmla="*/ 0 w 10000"/>
              <a:gd name="connsiteY8" fmla="*/ 1038 h 9703"/>
              <a:gd name="connsiteX0" fmla="*/ 0 w 10000"/>
              <a:gd name="connsiteY0" fmla="*/ 1070 h 10701"/>
              <a:gd name="connsiteX1" fmla="*/ 2500 w 10000"/>
              <a:gd name="connsiteY1" fmla="*/ 2141 h 10701"/>
              <a:gd name="connsiteX2" fmla="*/ 5000 w 10000"/>
              <a:gd name="connsiteY2" fmla="*/ 1070 h 10701"/>
              <a:gd name="connsiteX3" fmla="*/ 7500 w 10000"/>
              <a:gd name="connsiteY3" fmla="*/ 0 h 10701"/>
              <a:gd name="connsiteX4" fmla="*/ 10000 w 10000"/>
              <a:gd name="connsiteY4" fmla="*/ 1070 h 10701"/>
              <a:gd name="connsiteX5" fmla="*/ 10000 w 10000"/>
              <a:gd name="connsiteY5" fmla="*/ 9631 h 10701"/>
              <a:gd name="connsiteX6" fmla="*/ 0 w 10000"/>
              <a:gd name="connsiteY6" fmla="*/ 9631 h 10701"/>
              <a:gd name="connsiteX7" fmla="*/ 0 w 10000"/>
              <a:gd name="connsiteY7" fmla="*/ 1070 h 10701"/>
              <a:gd name="connsiteX0" fmla="*/ 0 w 10000"/>
              <a:gd name="connsiteY0" fmla="*/ 1070 h 11003"/>
              <a:gd name="connsiteX1" fmla="*/ 2500 w 10000"/>
              <a:gd name="connsiteY1" fmla="*/ 2141 h 11003"/>
              <a:gd name="connsiteX2" fmla="*/ 5000 w 10000"/>
              <a:gd name="connsiteY2" fmla="*/ 1070 h 11003"/>
              <a:gd name="connsiteX3" fmla="*/ 7500 w 10000"/>
              <a:gd name="connsiteY3" fmla="*/ 0 h 11003"/>
              <a:gd name="connsiteX4" fmla="*/ 10000 w 10000"/>
              <a:gd name="connsiteY4" fmla="*/ 1070 h 11003"/>
              <a:gd name="connsiteX5" fmla="*/ 10000 w 10000"/>
              <a:gd name="connsiteY5" fmla="*/ 9631 h 11003"/>
              <a:gd name="connsiteX6" fmla="*/ 0 w 10000"/>
              <a:gd name="connsiteY6" fmla="*/ 9631 h 11003"/>
              <a:gd name="connsiteX7" fmla="*/ 0 w 10000"/>
              <a:gd name="connsiteY7" fmla="*/ 1070 h 11003"/>
              <a:gd name="connsiteX0" fmla="*/ 0 w 10000"/>
              <a:gd name="connsiteY0" fmla="*/ 1070 h 10260"/>
              <a:gd name="connsiteX1" fmla="*/ 2500 w 10000"/>
              <a:gd name="connsiteY1" fmla="*/ 2141 h 10260"/>
              <a:gd name="connsiteX2" fmla="*/ 5000 w 10000"/>
              <a:gd name="connsiteY2" fmla="*/ 1070 h 10260"/>
              <a:gd name="connsiteX3" fmla="*/ 7500 w 10000"/>
              <a:gd name="connsiteY3" fmla="*/ 0 h 10260"/>
              <a:gd name="connsiteX4" fmla="*/ 10000 w 10000"/>
              <a:gd name="connsiteY4" fmla="*/ 1070 h 10260"/>
              <a:gd name="connsiteX5" fmla="*/ 10000 w 10000"/>
              <a:gd name="connsiteY5" fmla="*/ 9631 h 10260"/>
              <a:gd name="connsiteX6" fmla="*/ 0 w 10000"/>
              <a:gd name="connsiteY6" fmla="*/ 9631 h 10260"/>
              <a:gd name="connsiteX7" fmla="*/ 0 w 10000"/>
              <a:gd name="connsiteY7" fmla="*/ 1070 h 10260"/>
              <a:gd name="connsiteX0" fmla="*/ 0 w 10000"/>
              <a:gd name="connsiteY0" fmla="*/ 1070 h 9697"/>
              <a:gd name="connsiteX1" fmla="*/ 2500 w 10000"/>
              <a:gd name="connsiteY1" fmla="*/ 2141 h 9697"/>
              <a:gd name="connsiteX2" fmla="*/ 5000 w 10000"/>
              <a:gd name="connsiteY2" fmla="*/ 1070 h 9697"/>
              <a:gd name="connsiteX3" fmla="*/ 7500 w 10000"/>
              <a:gd name="connsiteY3" fmla="*/ 0 h 9697"/>
              <a:gd name="connsiteX4" fmla="*/ 10000 w 10000"/>
              <a:gd name="connsiteY4" fmla="*/ 1070 h 9697"/>
              <a:gd name="connsiteX5" fmla="*/ 10000 w 10000"/>
              <a:gd name="connsiteY5" fmla="*/ 9631 h 9697"/>
              <a:gd name="connsiteX6" fmla="*/ 0 w 10000"/>
              <a:gd name="connsiteY6" fmla="*/ 9631 h 9697"/>
              <a:gd name="connsiteX7" fmla="*/ 0 w 10000"/>
              <a:gd name="connsiteY7" fmla="*/ 1070 h 9697"/>
              <a:gd name="connsiteX0" fmla="*/ 0 w 10000"/>
              <a:gd name="connsiteY0" fmla="*/ 1103 h 9935"/>
              <a:gd name="connsiteX1" fmla="*/ 2500 w 10000"/>
              <a:gd name="connsiteY1" fmla="*/ 2208 h 9935"/>
              <a:gd name="connsiteX2" fmla="*/ 5000 w 10000"/>
              <a:gd name="connsiteY2" fmla="*/ 1103 h 9935"/>
              <a:gd name="connsiteX3" fmla="*/ 7500 w 10000"/>
              <a:gd name="connsiteY3" fmla="*/ 0 h 9935"/>
              <a:gd name="connsiteX4" fmla="*/ 10000 w 10000"/>
              <a:gd name="connsiteY4" fmla="*/ 1103 h 9935"/>
              <a:gd name="connsiteX5" fmla="*/ 10000 w 10000"/>
              <a:gd name="connsiteY5" fmla="*/ 9932 h 9935"/>
              <a:gd name="connsiteX6" fmla="*/ 0 w 10000"/>
              <a:gd name="connsiteY6" fmla="*/ 9932 h 9935"/>
              <a:gd name="connsiteX7" fmla="*/ 0 w 10000"/>
              <a:gd name="connsiteY7" fmla="*/ 1103 h 9935"/>
              <a:gd name="connsiteX0" fmla="*/ 9 w 10009"/>
              <a:gd name="connsiteY0" fmla="*/ 1110 h 11134"/>
              <a:gd name="connsiteX1" fmla="*/ 2509 w 10009"/>
              <a:gd name="connsiteY1" fmla="*/ 2222 h 11134"/>
              <a:gd name="connsiteX2" fmla="*/ 5009 w 10009"/>
              <a:gd name="connsiteY2" fmla="*/ 1110 h 11134"/>
              <a:gd name="connsiteX3" fmla="*/ 7509 w 10009"/>
              <a:gd name="connsiteY3" fmla="*/ 0 h 11134"/>
              <a:gd name="connsiteX4" fmla="*/ 10009 w 10009"/>
              <a:gd name="connsiteY4" fmla="*/ 1110 h 11134"/>
              <a:gd name="connsiteX5" fmla="*/ 10009 w 10009"/>
              <a:gd name="connsiteY5" fmla="*/ 9997 h 11134"/>
              <a:gd name="connsiteX6" fmla="*/ 0 w 10009"/>
              <a:gd name="connsiteY6" fmla="*/ 11134 h 11134"/>
              <a:gd name="connsiteX7" fmla="*/ 9 w 10009"/>
              <a:gd name="connsiteY7" fmla="*/ 1110 h 11134"/>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94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43 h 11169"/>
              <a:gd name="connsiteX1" fmla="*/ 2604 w 10009"/>
              <a:gd name="connsiteY1" fmla="*/ 2305 h 11169"/>
              <a:gd name="connsiteX2" fmla="*/ 7594 w 10009"/>
              <a:gd name="connsiteY2" fmla="*/ 33 h 11169"/>
              <a:gd name="connsiteX3" fmla="*/ 10009 w 10009"/>
              <a:gd name="connsiteY3" fmla="*/ 1143 h 11169"/>
              <a:gd name="connsiteX4" fmla="*/ 10009 w 10009"/>
              <a:gd name="connsiteY4" fmla="*/ 11142 h 11169"/>
              <a:gd name="connsiteX5" fmla="*/ 0 w 10009"/>
              <a:gd name="connsiteY5" fmla="*/ 11167 h 11169"/>
              <a:gd name="connsiteX6" fmla="*/ 9 w 10009"/>
              <a:gd name="connsiteY6" fmla="*/ 1143 h 11169"/>
              <a:gd name="connsiteX0" fmla="*/ 9 w 10009"/>
              <a:gd name="connsiteY0" fmla="*/ 1111 h 11137"/>
              <a:gd name="connsiteX1" fmla="*/ 2604 w 10009"/>
              <a:gd name="connsiteY1" fmla="*/ 2273 h 11137"/>
              <a:gd name="connsiteX2" fmla="*/ 7594 w 10009"/>
              <a:gd name="connsiteY2" fmla="*/ 1 h 11137"/>
              <a:gd name="connsiteX3" fmla="*/ 10009 w 10009"/>
              <a:gd name="connsiteY3" fmla="*/ 1111 h 11137"/>
              <a:gd name="connsiteX4" fmla="*/ 10009 w 10009"/>
              <a:gd name="connsiteY4" fmla="*/ 11110 h 11137"/>
              <a:gd name="connsiteX5" fmla="*/ 0 w 10009"/>
              <a:gd name="connsiteY5" fmla="*/ 11135 h 11137"/>
              <a:gd name="connsiteX6" fmla="*/ 9 w 10009"/>
              <a:gd name="connsiteY6" fmla="*/ 1111 h 11137"/>
              <a:gd name="connsiteX0" fmla="*/ 9 w 10009"/>
              <a:gd name="connsiteY0" fmla="*/ 1186 h 11212"/>
              <a:gd name="connsiteX1" fmla="*/ 2604 w 10009"/>
              <a:gd name="connsiteY1" fmla="*/ 2348 h 11212"/>
              <a:gd name="connsiteX2" fmla="*/ 7148 w 10009"/>
              <a:gd name="connsiteY2" fmla="*/ 0 h 11212"/>
              <a:gd name="connsiteX3" fmla="*/ 10009 w 10009"/>
              <a:gd name="connsiteY3" fmla="*/ 1186 h 11212"/>
              <a:gd name="connsiteX4" fmla="*/ 10009 w 10009"/>
              <a:gd name="connsiteY4" fmla="*/ 11185 h 11212"/>
              <a:gd name="connsiteX5" fmla="*/ 0 w 10009"/>
              <a:gd name="connsiteY5" fmla="*/ 11210 h 11212"/>
              <a:gd name="connsiteX6" fmla="*/ 9 w 10009"/>
              <a:gd name="connsiteY6" fmla="*/ 1186 h 11212"/>
              <a:gd name="connsiteX0" fmla="*/ 9 w 10009"/>
              <a:gd name="connsiteY0" fmla="*/ 1388 h 11414"/>
              <a:gd name="connsiteX1" fmla="*/ 2604 w 10009"/>
              <a:gd name="connsiteY1" fmla="*/ 2550 h 11414"/>
              <a:gd name="connsiteX2" fmla="*/ 7072 w 10009"/>
              <a:gd name="connsiteY2" fmla="*/ 0 h 11414"/>
              <a:gd name="connsiteX3" fmla="*/ 10009 w 10009"/>
              <a:gd name="connsiteY3" fmla="*/ 1388 h 11414"/>
              <a:gd name="connsiteX4" fmla="*/ 10009 w 10009"/>
              <a:gd name="connsiteY4" fmla="*/ 11387 h 11414"/>
              <a:gd name="connsiteX5" fmla="*/ 0 w 10009"/>
              <a:gd name="connsiteY5" fmla="*/ 11412 h 11414"/>
              <a:gd name="connsiteX6" fmla="*/ 9 w 10009"/>
              <a:gd name="connsiteY6" fmla="*/ 1388 h 11414"/>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39 h 11365"/>
              <a:gd name="connsiteX1" fmla="*/ 2604 w 10009"/>
              <a:gd name="connsiteY1" fmla="*/ 2501 h 11365"/>
              <a:gd name="connsiteX2" fmla="*/ 6607 w 10009"/>
              <a:gd name="connsiteY2" fmla="*/ 2 h 11365"/>
              <a:gd name="connsiteX3" fmla="*/ 10009 w 10009"/>
              <a:gd name="connsiteY3" fmla="*/ 1339 h 11365"/>
              <a:gd name="connsiteX4" fmla="*/ 10009 w 10009"/>
              <a:gd name="connsiteY4" fmla="*/ 11338 h 11365"/>
              <a:gd name="connsiteX5" fmla="*/ 0 w 10009"/>
              <a:gd name="connsiteY5" fmla="*/ 11363 h 11365"/>
              <a:gd name="connsiteX6" fmla="*/ 9 w 10009"/>
              <a:gd name="connsiteY6" fmla="*/ 1339 h 11365"/>
              <a:gd name="connsiteX0" fmla="*/ 9 w 10009"/>
              <a:gd name="connsiteY0" fmla="*/ 1390 h 11416"/>
              <a:gd name="connsiteX1" fmla="*/ 2604 w 10009"/>
              <a:gd name="connsiteY1" fmla="*/ 2552 h 11416"/>
              <a:gd name="connsiteX2" fmla="*/ 6607 w 10009"/>
              <a:gd name="connsiteY2" fmla="*/ 53 h 11416"/>
              <a:gd name="connsiteX3" fmla="*/ 10009 w 10009"/>
              <a:gd name="connsiteY3" fmla="*/ 1390 h 11416"/>
              <a:gd name="connsiteX4" fmla="*/ 10009 w 10009"/>
              <a:gd name="connsiteY4" fmla="*/ 11389 h 11416"/>
              <a:gd name="connsiteX5" fmla="*/ 0 w 10009"/>
              <a:gd name="connsiteY5" fmla="*/ 11414 h 11416"/>
              <a:gd name="connsiteX6" fmla="*/ 9 w 10009"/>
              <a:gd name="connsiteY6" fmla="*/ 1390 h 11416"/>
              <a:gd name="connsiteX0" fmla="*/ 9 w 10009"/>
              <a:gd name="connsiteY0" fmla="*/ 3233 h 13259"/>
              <a:gd name="connsiteX1" fmla="*/ 2604 w 10009"/>
              <a:gd name="connsiteY1" fmla="*/ 4395 h 13259"/>
              <a:gd name="connsiteX2" fmla="*/ 6607 w 10009"/>
              <a:gd name="connsiteY2" fmla="*/ 1896 h 13259"/>
              <a:gd name="connsiteX3" fmla="*/ 10009 w 10009"/>
              <a:gd name="connsiteY3" fmla="*/ 377 h 13259"/>
              <a:gd name="connsiteX4" fmla="*/ 10009 w 10009"/>
              <a:gd name="connsiteY4" fmla="*/ 13232 h 13259"/>
              <a:gd name="connsiteX5" fmla="*/ 0 w 10009"/>
              <a:gd name="connsiteY5" fmla="*/ 13257 h 13259"/>
              <a:gd name="connsiteX6" fmla="*/ 9 w 10009"/>
              <a:gd name="connsiteY6" fmla="*/ 3233 h 13259"/>
              <a:gd name="connsiteX0" fmla="*/ 9 w 10009"/>
              <a:gd name="connsiteY0" fmla="*/ 2856 h 12882"/>
              <a:gd name="connsiteX1" fmla="*/ 2604 w 10009"/>
              <a:gd name="connsiteY1" fmla="*/ 4018 h 12882"/>
              <a:gd name="connsiteX2" fmla="*/ 6607 w 10009"/>
              <a:gd name="connsiteY2" fmla="*/ 1519 h 12882"/>
              <a:gd name="connsiteX3" fmla="*/ 10009 w 10009"/>
              <a:gd name="connsiteY3" fmla="*/ 0 h 12882"/>
              <a:gd name="connsiteX4" fmla="*/ 10009 w 10009"/>
              <a:gd name="connsiteY4" fmla="*/ 12855 h 12882"/>
              <a:gd name="connsiteX5" fmla="*/ 0 w 10009"/>
              <a:gd name="connsiteY5" fmla="*/ 12880 h 12882"/>
              <a:gd name="connsiteX6" fmla="*/ 9 w 10009"/>
              <a:gd name="connsiteY6" fmla="*/ 2856 h 12882"/>
              <a:gd name="connsiteX0" fmla="*/ 9 w 10009"/>
              <a:gd name="connsiteY0" fmla="*/ 2894 h 12920"/>
              <a:gd name="connsiteX1" fmla="*/ 2604 w 10009"/>
              <a:gd name="connsiteY1" fmla="*/ 4056 h 12920"/>
              <a:gd name="connsiteX2" fmla="*/ 6607 w 10009"/>
              <a:gd name="connsiteY2" fmla="*/ 1557 h 12920"/>
              <a:gd name="connsiteX3" fmla="*/ 10009 w 10009"/>
              <a:gd name="connsiteY3" fmla="*/ 38 h 12920"/>
              <a:gd name="connsiteX4" fmla="*/ 10009 w 10009"/>
              <a:gd name="connsiteY4" fmla="*/ 12893 h 12920"/>
              <a:gd name="connsiteX5" fmla="*/ 0 w 10009"/>
              <a:gd name="connsiteY5" fmla="*/ 12918 h 12920"/>
              <a:gd name="connsiteX6" fmla="*/ 9 w 10009"/>
              <a:gd name="connsiteY6" fmla="*/ 2894 h 12920"/>
              <a:gd name="connsiteX0" fmla="*/ 9 w 10009"/>
              <a:gd name="connsiteY0" fmla="*/ 2903 h 12929"/>
              <a:gd name="connsiteX1" fmla="*/ 2604 w 10009"/>
              <a:gd name="connsiteY1" fmla="*/ 4065 h 12929"/>
              <a:gd name="connsiteX2" fmla="*/ 6607 w 10009"/>
              <a:gd name="connsiteY2" fmla="*/ 1566 h 12929"/>
              <a:gd name="connsiteX3" fmla="*/ 10009 w 10009"/>
              <a:gd name="connsiteY3" fmla="*/ 47 h 12929"/>
              <a:gd name="connsiteX4" fmla="*/ 10009 w 10009"/>
              <a:gd name="connsiteY4" fmla="*/ 12902 h 12929"/>
              <a:gd name="connsiteX5" fmla="*/ 0 w 10009"/>
              <a:gd name="connsiteY5" fmla="*/ 12927 h 12929"/>
              <a:gd name="connsiteX6" fmla="*/ 9 w 10009"/>
              <a:gd name="connsiteY6" fmla="*/ 2903 h 12929"/>
              <a:gd name="connsiteX0" fmla="*/ 9 w 10009"/>
              <a:gd name="connsiteY0" fmla="*/ 2903 h 12902"/>
              <a:gd name="connsiteX1" fmla="*/ 2604 w 10009"/>
              <a:gd name="connsiteY1" fmla="*/ 4065 h 12902"/>
              <a:gd name="connsiteX2" fmla="*/ 6607 w 10009"/>
              <a:gd name="connsiteY2" fmla="*/ 1566 h 12902"/>
              <a:gd name="connsiteX3" fmla="*/ 10009 w 10009"/>
              <a:gd name="connsiteY3" fmla="*/ 47 h 12902"/>
              <a:gd name="connsiteX4" fmla="*/ 10009 w 10009"/>
              <a:gd name="connsiteY4" fmla="*/ 12902 h 12902"/>
              <a:gd name="connsiteX5" fmla="*/ 0 w 10009"/>
              <a:gd name="connsiteY5" fmla="*/ 9768 h 12902"/>
              <a:gd name="connsiteX6" fmla="*/ 9 w 10009"/>
              <a:gd name="connsiteY6" fmla="*/ 2903 h 12902"/>
              <a:gd name="connsiteX0" fmla="*/ 9 w 10018"/>
              <a:gd name="connsiteY0" fmla="*/ 2903 h 9768"/>
              <a:gd name="connsiteX1" fmla="*/ 2604 w 10018"/>
              <a:gd name="connsiteY1" fmla="*/ 4065 h 9768"/>
              <a:gd name="connsiteX2" fmla="*/ 6607 w 10018"/>
              <a:gd name="connsiteY2" fmla="*/ 1566 h 9768"/>
              <a:gd name="connsiteX3" fmla="*/ 10009 w 10018"/>
              <a:gd name="connsiteY3" fmla="*/ 47 h 9768"/>
              <a:gd name="connsiteX4" fmla="*/ 10018 w 10018"/>
              <a:gd name="connsiteY4" fmla="*/ 9616 h 9768"/>
              <a:gd name="connsiteX5" fmla="*/ 0 w 10018"/>
              <a:gd name="connsiteY5" fmla="*/ 9768 h 9768"/>
              <a:gd name="connsiteX6" fmla="*/ 9 w 10018"/>
              <a:gd name="connsiteY6" fmla="*/ 2903 h 9768"/>
              <a:gd name="connsiteX0" fmla="*/ 1 w 9992"/>
              <a:gd name="connsiteY0" fmla="*/ 2972 h 9949"/>
              <a:gd name="connsiteX1" fmla="*/ 2591 w 9992"/>
              <a:gd name="connsiteY1" fmla="*/ 4162 h 9949"/>
              <a:gd name="connsiteX2" fmla="*/ 6587 w 9992"/>
              <a:gd name="connsiteY2" fmla="*/ 1603 h 9949"/>
              <a:gd name="connsiteX3" fmla="*/ 9983 w 9992"/>
              <a:gd name="connsiteY3" fmla="*/ 48 h 9949"/>
              <a:gd name="connsiteX4" fmla="*/ 9992 w 9992"/>
              <a:gd name="connsiteY4" fmla="*/ 9844 h 9949"/>
              <a:gd name="connsiteX5" fmla="*/ 11 w 9992"/>
              <a:gd name="connsiteY5" fmla="*/ 9948 h 9949"/>
              <a:gd name="connsiteX6" fmla="*/ 1 w 9992"/>
              <a:gd name="connsiteY6" fmla="*/ 2972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 h="9949">
                <a:moveTo>
                  <a:pt x="1" y="2972"/>
                </a:moveTo>
                <a:cubicBezTo>
                  <a:pt x="219" y="3988"/>
                  <a:pt x="1493" y="4390"/>
                  <a:pt x="2591" y="4162"/>
                </a:cubicBezTo>
                <a:cubicBezTo>
                  <a:pt x="3689" y="3933"/>
                  <a:pt x="5374" y="2548"/>
                  <a:pt x="6587" y="1603"/>
                </a:cubicBezTo>
                <a:cubicBezTo>
                  <a:pt x="7800" y="658"/>
                  <a:pt x="8855" y="-218"/>
                  <a:pt x="9983" y="48"/>
                </a:cubicBezTo>
                <a:cubicBezTo>
                  <a:pt x="9986" y="3314"/>
                  <a:pt x="9989" y="6579"/>
                  <a:pt x="9992" y="9844"/>
                </a:cubicBezTo>
                <a:cubicBezTo>
                  <a:pt x="9111" y="9821"/>
                  <a:pt x="1902" y="9963"/>
                  <a:pt x="11" y="9948"/>
                </a:cubicBezTo>
                <a:cubicBezTo>
                  <a:pt x="14" y="6528"/>
                  <a:pt x="-2" y="6392"/>
                  <a:pt x="1" y="2972"/>
                </a:cubicBezTo>
                <a:close/>
              </a:path>
            </a:pathLst>
          </a:custGeom>
          <a:blipFill dpi="0" rotWithShape="1">
            <a:blip r:embed="rId2"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4EFF6B14-17F5-49E0-BEF2-E91C472569FE}"/>
              </a:ext>
            </a:extLst>
          </p:cNvPr>
          <p:cNvSpPr/>
          <p:nvPr userDrawn="1"/>
        </p:nvSpPr>
        <p:spPr>
          <a:xfrm>
            <a:off x="-1202"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Tree>
    <p:extLst>
      <p:ext uri="{BB962C8B-B14F-4D97-AF65-F5344CB8AC3E}">
        <p14:creationId xmlns:p14="http://schemas.microsoft.com/office/powerpoint/2010/main" val="77399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E52E81D-AD89-4DB6-8672-9E4A5067F010}"/>
              </a:ext>
            </a:extLst>
          </p:cNvPr>
          <p:cNvSpPr/>
          <p:nvPr userDrawn="1"/>
        </p:nvSpPr>
        <p:spPr>
          <a:xfrm>
            <a:off x="0" y="-10520"/>
            <a:ext cx="12192000" cy="6868520"/>
          </a:xfrm>
          <a:prstGeom prst="rect">
            <a:avLst/>
          </a:prstGeom>
          <a:blipFill dpi="0" rotWithShape="1">
            <a:blip r:embed="rId2" cstate="print">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a:extLst>
              <a:ext uri="{FF2B5EF4-FFF2-40B4-BE49-F238E27FC236}">
                <a16:creationId xmlns:a16="http://schemas.microsoft.com/office/drawing/2014/main" id="{9D01629F-A191-4715-8074-E739741BB588}"/>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rgbClr val="244FA0">
                    <a:alpha val="80000"/>
                  </a:srgb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spTree>
    <p:extLst>
      <p:ext uri="{BB962C8B-B14F-4D97-AF65-F5344CB8AC3E}">
        <p14:creationId xmlns:p14="http://schemas.microsoft.com/office/powerpoint/2010/main" val="124436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60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21"/>
          <p:cNvSpPr>
            <a:spLocks noGrp="1"/>
          </p:cNvSpPr>
          <p:nvPr>
            <p:ph type="title"/>
          </p:nvPr>
        </p:nvSpPr>
        <p:spPr>
          <a:xfrm>
            <a:off x="0" y="209551"/>
            <a:ext cx="12192000" cy="760615"/>
          </a:xfrm>
          <a:prstGeom prst="rect">
            <a:avLst/>
          </a:prstGeom>
        </p:spPr>
        <p:txBody>
          <a:bodyPr vert="horz" anchor="ctr">
            <a:normAutofit/>
          </a:bodyPr>
          <a:lstStyle>
            <a:lvl1pPr algn="ctr">
              <a:defRPr sz="3600" b="1" spc="200" baseline="0">
                <a:solidFill>
                  <a:srgbClr val="FFFFFF"/>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kumimoji="0" lang="en-US" altLang="zh-CN"/>
              <a:t>Click to edit Master title style</a:t>
            </a:r>
            <a:endParaRPr kumimoji="0" lang="en-US" dirty="0"/>
          </a:p>
        </p:txBody>
      </p:sp>
      <p:sp>
        <p:nvSpPr>
          <p:cNvPr id="6" name="日期占位符 5"/>
          <p:cNvSpPr>
            <a:spLocks noGrp="1"/>
          </p:cNvSpPr>
          <p:nvPr>
            <p:ph type="dt" sz="half" idx="10"/>
          </p:nvPr>
        </p:nvSpPr>
        <p:spPr/>
        <p:txBody>
          <a:bodyPr/>
          <a:lstStyle/>
          <a:p>
            <a:endParaRPr lang="en-US"/>
          </a:p>
        </p:txBody>
      </p:sp>
      <p:sp>
        <p:nvSpPr>
          <p:cNvPr id="7" name="页脚占位符 6"/>
          <p:cNvSpPr>
            <a:spLocks noGrp="1"/>
          </p:cNvSpPr>
          <p:nvPr>
            <p:ph type="ftr" sz="quarter" idx="11"/>
          </p:nvPr>
        </p:nvSpPr>
        <p:spPr/>
        <p:txBody>
          <a:bodyPr/>
          <a:lstStyle/>
          <a:p>
            <a:endParaRPr lang="en-US"/>
          </a:p>
        </p:txBody>
      </p:sp>
      <p:sp>
        <p:nvSpPr>
          <p:cNvPr id="8" name="内容占位符 2"/>
          <p:cNvSpPr>
            <a:spLocks noGrp="1"/>
          </p:cNvSpPr>
          <p:nvPr>
            <p:ph idx="1"/>
          </p:nvPr>
        </p:nvSpPr>
        <p:spPr>
          <a:xfrm>
            <a:off x="838200" y="1526959"/>
            <a:ext cx="10515600" cy="4650004"/>
          </a:xfrm>
        </p:spPr>
        <p:txBody>
          <a:bodyPr/>
          <a:lstStyle>
            <a:lvl1pPr marL="361950" indent="-361950">
              <a:buClr>
                <a:srgbClr val="0070C0"/>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1pPr>
            <a:lvl2pPr marL="809625" indent="-352425">
              <a:buClr>
                <a:schemeClr val="accent2">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2pPr>
            <a:lvl3pPr marL="1257300" indent="-342900">
              <a:buClr>
                <a:schemeClr val="accent3">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3pPr>
            <a:lvl4pPr marL="16002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4pPr>
            <a:lvl5pPr marL="20574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9" name="灯片编号占位符 5"/>
          <p:cNvSpPr>
            <a:spLocks noGrp="1"/>
          </p:cNvSpPr>
          <p:nvPr>
            <p:ph type="sldNum" sz="quarter" idx="12"/>
          </p:nvPr>
        </p:nvSpPr>
        <p:spPr>
          <a:xfrm>
            <a:off x="8610600" y="6356352"/>
            <a:ext cx="2743200" cy="365125"/>
          </a:xfrm>
        </p:spPr>
        <p:txBody>
          <a:bodyPr/>
          <a:lstStyle>
            <a:lvl1pPr>
              <a:defRPr sz="1400"/>
            </a:lvl1pPr>
          </a:lstStyle>
          <a:p>
            <a:fld id="{06E4F14F-6B08-084D-8A92-005D33E95FC3}" type="slidenum">
              <a:rPr lang="en-US" smtClean="0"/>
              <a:t>‹#›</a:t>
            </a:fld>
            <a:endParaRPr lang="en-US"/>
          </a:p>
        </p:txBody>
      </p:sp>
    </p:spTree>
    <p:extLst>
      <p:ext uri="{BB962C8B-B14F-4D97-AF65-F5344CB8AC3E}">
        <p14:creationId xmlns:p14="http://schemas.microsoft.com/office/powerpoint/2010/main" val="352973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封面">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DCC3634-9BD9-46B3-9E62-FE9C9C9F3DDD}"/>
              </a:ext>
            </a:extLst>
          </p:cNvPr>
          <p:cNvSpPr/>
          <p:nvPr userDrawn="1"/>
        </p:nvSpPr>
        <p:spPr>
          <a:xfrm>
            <a:off x="3240911" y="0"/>
            <a:ext cx="8951089" cy="6858000"/>
          </a:xfrm>
          <a:prstGeom prst="rect">
            <a:avLst/>
          </a:prstGeom>
          <a:blipFill>
            <a:blip r:embed="rId2">
              <a:alphaModFix amt="27000"/>
            </a:blip>
            <a:stretch>
              <a:fillRect/>
            </a:stretch>
          </a:blip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431671-142C-4083-8A3C-D1F5988D09D4}"/>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p:ph type="title" hasCustomPrompt="1"/>
          </p:nvPr>
        </p:nvSpPr>
        <p:spPr>
          <a:xfrm>
            <a:off x="838200" y="2587823"/>
            <a:ext cx="10515600" cy="921434"/>
          </a:xfrm>
          <a:prstGeom prst="rect">
            <a:avLst/>
          </a:prstGeom>
        </p:spPr>
        <p:txBody>
          <a:bodyPr/>
          <a:lstStyle>
            <a:lvl1pPr algn="l">
              <a:defRPr sz="54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Tree>
    <p:extLst>
      <p:ext uri="{BB962C8B-B14F-4D97-AF65-F5344CB8AC3E}">
        <p14:creationId xmlns:p14="http://schemas.microsoft.com/office/powerpoint/2010/main" val="70477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1526"/>
            <a:ext cx="12192000" cy="6868520"/>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2846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封面或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276621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spTree>
    <p:extLst>
      <p:ext uri="{BB962C8B-B14F-4D97-AF65-F5344CB8AC3E}">
        <p14:creationId xmlns:p14="http://schemas.microsoft.com/office/powerpoint/2010/main" val="195871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86DB61D3-53AC-41B2-B3CE-85986F3D1880}"/>
              </a:ext>
            </a:extLst>
          </p:cNvPr>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grpSp>
        <p:nvGrpSpPr>
          <p:cNvPr id="24" name="组合 23">
            <a:extLst>
              <a:ext uri="{FF2B5EF4-FFF2-40B4-BE49-F238E27FC236}">
                <a16:creationId xmlns:a16="http://schemas.microsoft.com/office/drawing/2014/main" id="{716F7AB7-8F27-4018-B090-A1EC786898EE}"/>
              </a:ext>
            </a:extLst>
          </p:cNvPr>
          <p:cNvGrpSpPr/>
          <p:nvPr userDrawn="1"/>
        </p:nvGrpSpPr>
        <p:grpSpPr>
          <a:xfrm>
            <a:off x="122064" y="490428"/>
            <a:ext cx="3231105" cy="1438728"/>
            <a:chOff x="782026" y="2607006"/>
            <a:chExt cx="3231105" cy="1438728"/>
          </a:xfrm>
        </p:grpSpPr>
        <p:sp>
          <p:nvSpPr>
            <p:cNvPr id="13" name="矩形 12">
              <a:extLst>
                <a:ext uri="{FF2B5EF4-FFF2-40B4-BE49-F238E27FC236}">
                  <a16:creationId xmlns:a16="http://schemas.microsoft.com/office/drawing/2014/main" id="{AFF7FFDC-86E5-43C6-B266-14A9E6CEEE65}"/>
                </a:ext>
              </a:extLst>
            </p:cNvPr>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F21C2A-1375-4944-8B35-7D18C3649338}"/>
                </a:ext>
              </a:extLst>
            </p:cNvPr>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
          <p:nvSpPr>
            <p:cNvPr id="17" name="文本框 16">
              <a:extLst>
                <a:ext uri="{FF2B5EF4-FFF2-40B4-BE49-F238E27FC236}">
                  <a16:creationId xmlns:a16="http://schemas.microsoft.com/office/drawing/2014/main" id="{49D59DCB-4A7A-4587-B3E6-256ACD4F4BD8}"/>
                </a:ext>
              </a:extLst>
            </p:cNvPr>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a:extLst>
              <a:ext uri="{FF2B5EF4-FFF2-40B4-BE49-F238E27FC236}">
                <a16:creationId xmlns:a16="http://schemas.microsoft.com/office/drawing/2014/main" id="{5A388C4F-EB23-4D46-B205-A3D46E850E0A}"/>
              </a:ext>
            </a:extLst>
          </p:cNvPr>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a:extLst>
              <a:ext uri="{FF2B5EF4-FFF2-40B4-BE49-F238E27FC236}">
                <a16:creationId xmlns:a16="http://schemas.microsoft.com/office/drawing/2014/main" id="{7A47F867-FA4C-4449-8447-C90C547B84ED}"/>
              </a:ext>
            </a:extLst>
          </p:cNvPr>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5" name="文本占位符 2">
            <a:extLst>
              <a:ext uri="{FF2B5EF4-FFF2-40B4-BE49-F238E27FC236}">
                <a16:creationId xmlns:a16="http://schemas.microsoft.com/office/drawing/2014/main" id="{D1C912A1-C24E-4D65-B946-51422AC4E184}"/>
              </a:ext>
            </a:extLst>
          </p:cNvPr>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a:extLst>
              <a:ext uri="{FF2B5EF4-FFF2-40B4-BE49-F238E27FC236}">
                <a16:creationId xmlns:a16="http://schemas.microsoft.com/office/drawing/2014/main" id="{8515E403-1634-4B6B-9F87-47235C766B5F}"/>
              </a:ext>
            </a:extLst>
          </p:cNvPr>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7" name="文本占位符 2">
            <a:extLst>
              <a:ext uri="{FF2B5EF4-FFF2-40B4-BE49-F238E27FC236}">
                <a16:creationId xmlns:a16="http://schemas.microsoft.com/office/drawing/2014/main" id="{91B59AC6-DDC9-4B78-AA0B-7A1EB6976B79}"/>
              </a:ext>
            </a:extLst>
          </p:cNvPr>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a:extLst>
              <a:ext uri="{FF2B5EF4-FFF2-40B4-BE49-F238E27FC236}">
                <a16:creationId xmlns:a16="http://schemas.microsoft.com/office/drawing/2014/main" id="{FA589EAD-A6AB-4FCD-8A4D-27087F574672}"/>
              </a:ext>
            </a:extLst>
          </p:cNvPr>
          <p:cNvGrpSpPr/>
          <p:nvPr userDrawn="1"/>
        </p:nvGrpSpPr>
        <p:grpSpPr>
          <a:xfrm>
            <a:off x="6257397" y="4343880"/>
            <a:ext cx="6245639" cy="2453527"/>
            <a:chOff x="5067300" y="3857984"/>
            <a:chExt cx="7508107" cy="2949473"/>
          </a:xfrm>
        </p:grpSpPr>
        <p:pic>
          <p:nvPicPr>
            <p:cNvPr id="39" name="图片 38">
              <a:extLst>
                <a:ext uri="{FF2B5EF4-FFF2-40B4-BE49-F238E27FC236}">
                  <a16:creationId xmlns:a16="http://schemas.microsoft.com/office/drawing/2014/main" id="{452DC884-4D77-46D6-9208-FC0366E26B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40" name="等腰三角形 61">
              <a:extLst>
                <a:ext uri="{FF2B5EF4-FFF2-40B4-BE49-F238E27FC236}">
                  <a16:creationId xmlns:a16="http://schemas.microsoft.com/office/drawing/2014/main" id="{B3FF8F58-3441-4D5F-838C-57ED5CB11045}"/>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a:extLst>
                <a:ext uri="{FF2B5EF4-FFF2-40B4-BE49-F238E27FC236}">
                  <a16:creationId xmlns:a16="http://schemas.microsoft.com/office/drawing/2014/main" id="{447AE13F-516E-4B7E-8BB0-6760BF51519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a:extLst>
              <a:ext uri="{FF2B5EF4-FFF2-40B4-BE49-F238E27FC236}">
                <a16:creationId xmlns:a16="http://schemas.microsoft.com/office/drawing/2014/main" id="{62BDE6BB-FFEC-4D07-989E-F1B409170524}"/>
              </a:ext>
            </a:extLst>
          </p:cNvPr>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5" name="文本占位符 2">
            <a:extLst>
              <a:ext uri="{FF2B5EF4-FFF2-40B4-BE49-F238E27FC236}">
                <a16:creationId xmlns:a16="http://schemas.microsoft.com/office/drawing/2014/main" id="{ED55AA03-5FC8-4E4B-89A0-F25CBE90EC57}"/>
              </a:ext>
            </a:extLst>
          </p:cNvPr>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extLst>
      <p:ext uri="{BB962C8B-B14F-4D97-AF65-F5344CB8AC3E}">
        <p14:creationId xmlns:p14="http://schemas.microsoft.com/office/powerpoint/2010/main" val="133493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4">
            <a:extLst>
              <a:ext uri="{FF2B5EF4-FFF2-40B4-BE49-F238E27FC236}">
                <a16:creationId xmlns:a16="http://schemas.microsoft.com/office/drawing/2014/main" id="{DAC2DBA2-4FA0-40AC-B09C-6C38EA1E8B74}"/>
              </a:ext>
            </a:extLst>
          </p:cNvPr>
          <p:cNvSpPr>
            <a:spLocks noGrp="1"/>
          </p:cNvSpPr>
          <p:nvPr>
            <p:ph type="title" hasCustomPrompt="1"/>
          </p:nvPr>
        </p:nvSpPr>
        <p:spPr>
          <a:xfrm>
            <a:off x="4690038" y="2899839"/>
            <a:ext cx="5419185" cy="652754"/>
          </a:xfrm>
          <a:prstGeom prst="rect">
            <a:avLst/>
          </a:prstGeom>
        </p:spPr>
        <p:txBody>
          <a:bodyPr/>
          <a:lstStyle>
            <a:lvl1pPr>
              <a:defRPr b="1">
                <a:latin typeface="微软雅黑" panose="020B0503020204020204" pitchFamily="34" charset="-122"/>
                <a:ea typeface="微软雅黑" panose="020B0503020204020204" pitchFamily="34" charset="-122"/>
              </a:defRPr>
            </a:lvl1pPr>
          </a:lstStyle>
          <a:p>
            <a:pPr lvl="0"/>
            <a:r>
              <a:rPr lang="zh-CN" altLang="en-US" dirty="0"/>
              <a:t>单击此处编辑文本</a:t>
            </a:r>
          </a:p>
        </p:txBody>
      </p:sp>
      <p:sp>
        <p:nvSpPr>
          <p:cNvPr id="12" name="等腰三角形 61">
            <a:extLst>
              <a:ext uri="{FF2B5EF4-FFF2-40B4-BE49-F238E27FC236}">
                <a16:creationId xmlns:a16="http://schemas.microsoft.com/office/drawing/2014/main" id="{D16976FB-2107-4A53-937B-E8E8CDEA6727}"/>
              </a:ext>
            </a:extLst>
          </p:cNvPr>
          <p:cNvSpPr/>
          <p:nvPr userDrawn="1"/>
        </p:nvSpPr>
        <p:spPr>
          <a:xfrm rot="3622870">
            <a:off x="431183" y="809442"/>
            <a:ext cx="1084619" cy="3072301"/>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chemeClr val="accent6">
                  <a:lumMod val="60000"/>
                  <a:lumOff val="40000"/>
                </a:schemeClr>
              </a:gs>
              <a:gs pos="100000">
                <a:schemeClr val="accent6">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7199B7C0-F58B-4838-A967-C7AD9611153E}"/>
              </a:ext>
            </a:extLst>
          </p:cNvPr>
          <p:cNvGrpSpPr/>
          <p:nvPr userDrawn="1"/>
        </p:nvGrpSpPr>
        <p:grpSpPr>
          <a:xfrm>
            <a:off x="-383406" y="13513"/>
            <a:ext cx="6830505" cy="2596905"/>
            <a:chOff x="-383406" y="13513"/>
            <a:chExt cx="7508106" cy="2854524"/>
          </a:xfrm>
        </p:grpSpPr>
        <p:pic>
          <p:nvPicPr>
            <p:cNvPr id="32" name="图片 31">
              <a:extLst>
                <a:ext uri="{FF2B5EF4-FFF2-40B4-BE49-F238E27FC236}">
                  <a16:creationId xmlns:a16="http://schemas.microsoft.com/office/drawing/2014/main" id="{8138D1A2-65A3-48AF-A3C2-D7AAF4904B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42" name="等腰三角形 61">
              <a:extLst>
                <a:ext uri="{FF2B5EF4-FFF2-40B4-BE49-F238E27FC236}">
                  <a16:creationId xmlns:a16="http://schemas.microsoft.com/office/drawing/2014/main" id="{70EA9A79-7BB5-4134-AAA6-5B1814C3FCEE}"/>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61">
              <a:extLst>
                <a:ext uri="{FF2B5EF4-FFF2-40B4-BE49-F238E27FC236}">
                  <a16:creationId xmlns:a16="http://schemas.microsoft.com/office/drawing/2014/main" id="{E81CB89C-EAE5-4E51-B9B0-B44FC31B6EF9}"/>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3536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Tree>
    <p:extLst>
      <p:ext uri="{BB962C8B-B14F-4D97-AF65-F5344CB8AC3E}">
        <p14:creationId xmlns:p14="http://schemas.microsoft.com/office/powerpoint/2010/main" val="18711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2">
            <a:extLst>
              <a:ext uri="{FF2B5EF4-FFF2-40B4-BE49-F238E27FC236}">
                <a16:creationId xmlns:a16="http://schemas.microsoft.com/office/drawing/2014/main" id="{E34690F3-19E6-4E9B-975A-77BACDB806E8}"/>
              </a:ext>
            </a:extLst>
          </p:cNvPr>
          <p:cNvSpPr>
            <a:spLocks noGrp="1"/>
          </p:cNvSpPr>
          <p:nvPr>
            <p:ph idx="1" hasCustomPrompt="1"/>
          </p:nvPr>
        </p:nvSpPr>
        <p:spPr>
          <a:xfrm>
            <a:off x="665480" y="1512622"/>
            <a:ext cx="10515600" cy="397117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单击此处编辑文本</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61888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7">
            <a:extLst>
              <a:ext uri="{FF2B5EF4-FFF2-40B4-BE49-F238E27FC236}">
                <a16:creationId xmlns:a16="http://schemas.microsoft.com/office/drawing/2014/main" id="{41DE7BE0-AE37-4982-AE64-1750904D75E5}"/>
              </a:ext>
            </a:extLst>
          </p:cNvPr>
          <p:cNvSpPr>
            <a:spLocks noGrp="1"/>
          </p:cNvSpPr>
          <p:nvPr>
            <p:ph sz="quarter" idx="1"/>
          </p:nvPr>
        </p:nvSpPr>
        <p:spPr>
          <a:xfrm>
            <a:off x="722326" y="1070857"/>
            <a:ext cx="10799114" cy="5310104"/>
          </a:xfrm>
          <a:prstGeom prst="rect">
            <a:avLst/>
          </a:prstGeom>
          <a:noFill/>
        </p:spPr>
        <p:txBody>
          <a:bodyPr/>
          <a:lstStyle>
            <a:lvl1pPr>
              <a:lnSpc>
                <a:spcPct val="100000"/>
              </a:lnSpc>
              <a:buClr>
                <a:srgbClr val="C00000"/>
              </a:buClr>
              <a:buFont typeface="Wingdings" panose="05000000000000000000" pitchFamily="2" charset="2"/>
              <a:buChar char="p"/>
              <a:defRPr>
                <a:solidFill>
                  <a:schemeClr val="tx1"/>
                </a:solidFill>
              </a:defRPr>
            </a:lvl1pPr>
            <a:lvl2pPr>
              <a:lnSpc>
                <a:spcPct val="100000"/>
              </a:lnSpc>
              <a:buClr>
                <a:schemeClr val="accent1"/>
              </a:buClr>
              <a:buFont typeface="Wingdings" panose="05000000000000000000" pitchFamily="2" charset="2"/>
              <a:buChar char="p"/>
              <a:defRPr>
                <a:solidFill>
                  <a:schemeClr val="tx1"/>
                </a:solidFill>
              </a:defRPr>
            </a:lvl2pPr>
            <a:lvl3pPr>
              <a:lnSpc>
                <a:spcPct val="100000"/>
              </a:lnSpc>
              <a:buClr>
                <a:schemeClr val="accent6"/>
              </a:buClr>
              <a:buFont typeface="Wingdings" panose="05000000000000000000" pitchFamily="2" charset="2"/>
              <a:buChar char="p"/>
              <a:defRPr>
                <a:solidFill>
                  <a:schemeClr val="tx1"/>
                </a:solidFill>
              </a:defRPr>
            </a:lvl3pPr>
            <a:lvl4pPr>
              <a:lnSpc>
                <a:spcPct val="100000"/>
              </a:lnSpc>
              <a:buClr>
                <a:srgbClr val="FFC000"/>
              </a:buClr>
              <a:buFont typeface="Wingdings" panose="05000000000000000000" pitchFamily="2" charset="2"/>
              <a:buChar char="p"/>
              <a:defRPr>
                <a:solidFill>
                  <a:schemeClr val="tx1"/>
                </a:solidFill>
              </a:defRPr>
            </a:lvl4pPr>
            <a:lvl5pPr>
              <a:lnSpc>
                <a:spcPct val="100000"/>
              </a:lnSpc>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3239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083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51" r:id="rId5"/>
    <p:sldLayoutId id="2147483664" r:id="rId6"/>
    <p:sldLayoutId id="2147483672" r:id="rId7"/>
    <p:sldLayoutId id="2147483669" r:id="rId8"/>
    <p:sldLayoutId id="2147483674" r:id="rId9"/>
    <p:sldLayoutId id="2147483655" r:id="rId10"/>
    <p:sldLayoutId id="2147483665" r:id="rId11"/>
    <p:sldLayoutId id="214748367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textbrewer.hfl-rc.com/"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C4A35F-7F91-40F1-B76A-1E052AC0538C}"/>
              </a:ext>
            </a:extLst>
          </p:cNvPr>
          <p:cNvSpPr txBox="1">
            <a:spLocks/>
          </p:cNvSpPr>
          <p:nvPr/>
        </p:nvSpPr>
        <p:spPr>
          <a:xfrm>
            <a:off x="3121789" y="4968374"/>
            <a:ext cx="5948422" cy="517067"/>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gn="ctr">
              <a:lnSpc>
                <a:spcPct val="100000"/>
              </a:lnSpc>
            </a:pPr>
            <a:r>
              <a:rPr lang="zh-CN" altLang="en-US" sz="2800" b="1" dirty="0">
                <a:solidFill>
                  <a:schemeClr val="tx1">
                    <a:lumMod val="65000"/>
                    <a:lumOff val="35000"/>
                  </a:schemeClr>
                </a:solidFill>
                <a:latin typeface="+mn-lt"/>
                <a:ea typeface="+mn-ea"/>
                <a:cs typeface="+mn-ea"/>
                <a:sym typeface="+mn-lt"/>
              </a:rPr>
              <a:t>车万翔、郭江、崔一鸣</a:t>
            </a:r>
            <a:endParaRPr lang="en-US" altLang="zh-CN" sz="2800" b="1" dirty="0">
              <a:solidFill>
                <a:schemeClr val="tx1">
                  <a:lumMod val="65000"/>
                  <a:lumOff val="35000"/>
                </a:schemeClr>
              </a:solidFill>
              <a:latin typeface="+mn-lt"/>
              <a:ea typeface="+mn-ea"/>
              <a:cs typeface="+mn-ea"/>
              <a:sym typeface="+mn-lt"/>
            </a:endParaRPr>
          </a:p>
        </p:txBody>
      </p:sp>
      <p:sp>
        <p:nvSpPr>
          <p:cNvPr id="6" name="标题 1">
            <a:extLst>
              <a:ext uri="{FF2B5EF4-FFF2-40B4-BE49-F238E27FC236}">
                <a16:creationId xmlns:a16="http://schemas.microsoft.com/office/drawing/2014/main" id="{FB20EA81-45BF-408F-A1F3-4EDC6D53475F}"/>
              </a:ext>
            </a:extLst>
          </p:cNvPr>
          <p:cNvSpPr txBox="1">
            <a:spLocks/>
          </p:cNvSpPr>
          <p:nvPr/>
        </p:nvSpPr>
        <p:spPr>
          <a:xfrm>
            <a:off x="3130552" y="5485441"/>
            <a:ext cx="5948422" cy="982684"/>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1800" dirty="0">
                <a:solidFill>
                  <a:schemeClr val="tx1">
                    <a:lumMod val="65000"/>
                    <a:lumOff val="35000"/>
                  </a:schemeClr>
                </a:solidFill>
                <a:cs typeface="+mn-ea"/>
                <a:sym typeface="+mn-lt"/>
              </a:rPr>
              <a:t>社会计算与信息检索研究中心</a:t>
            </a:r>
            <a:endParaRPr lang="en-US" altLang="zh-CN" sz="1800" dirty="0">
              <a:solidFill>
                <a:schemeClr val="tx1">
                  <a:lumMod val="65000"/>
                  <a:lumOff val="35000"/>
                </a:schemeClr>
              </a:solidFill>
              <a:cs typeface="+mn-ea"/>
              <a:sym typeface="+mn-lt"/>
            </a:endParaRPr>
          </a:p>
          <a:p>
            <a:pPr>
              <a:lnSpc>
                <a:spcPct val="100000"/>
              </a:lnSpc>
            </a:pPr>
            <a:r>
              <a:rPr lang="zh-CN" altLang="en-US" sz="1800" dirty="0">
                <a:solidFill>
                  <a:schemeClr val="tx1">
                    <a:lumMod val="65000"/>
                    <a:lumOff val="35000"/>
                  </a:schemeClr>
                </a:solidFill>
                <a:cs typeface="+mn-ea"/>
                <a:sym typeface="+mn-lt"/>
              </a:rPr>
              <a:t>哈尔滨工业大学</a:t>
            </a:r>
          </a:p>
        </p:txBody>
      </p:sp>
      <p:sp>
        <p:nvSpPr>
          <p:cNvPr id="12" name="矩形 11">
            <a:extLst>
              <a:ext uri="{FF2B5EF4-FFF2-40B4-BE49-F238E27FC236}">
                <a16:creationId xmlns:a16="http://schemas.microsoft.com/office/drawing/2014/main" id="{F462366E-2ADD-48C3-9F1D-FF4E2C4E366C}"/>
              </a:ext>
            </a:extLst>
          </p:cNvPr>
          <p:cNvSpPr/>
          <p:nvPr/>
        </p:nvSpPr>
        <p:spPr>
          <a:xfrm>
            <a:off x="6198517" y="1608407"/>
            <a:ext cx="1055448" cy="749258"/>
          </a:xfrm>
          <a:prstGeom prst="rect">
            <a:avLst/>
          </a:prstGeom>
          <a:blipFill dpi="0" rotWithShape="1">
            <a:blip r:embed="rId3" cstate="print">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5121A7-C667-477A-B527-50641619A0A6}"/>
              </a:ext>
            </a:extLst>
          </p:cNvPr>
          <p:cNvSpPr/>
          <p:nvPr/>
        </p:nvSpPr>
        <p:spPr>
          <a:xfrm>
            <a:off x="4892368" y="1479953"/>
            <a:ext cx="1203632" cy="1011839"/>
          </a:xfrm>
          <a:prstGeom prst="rect">
            <a:avLst/>
          </a:prstGeom>
          <a:blipFill dpi="0" rotWithShape="1">
            <a:blip r:embed="rId4" cstate="print">
              <a:alphaModFix amt="40000"/>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8B760BD6-8D34-4DA4-9BB3-A58A2A87C17B}"/>
              </a:ext>
            </a:extLst>
          </p:cNvPr>
          <p:cNvCxnSpPr>
            <a:cxnSpLocks/>
          </p:cNvCxnSpPr>
          <p:nvPr/>
        </p:nvCxnSpPr>
        <p:spPr>
          <a:xfrm flipH="1">
            <a:off x="5016952" y="2596210"/>
            <a:ext cx="214056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片 4" descr="2021-07-09 13:43:53.173000">
            <a:extLst>
              <a:ext uri="{FF2B5EF4-FFF2-40B4-BE49-F238E27FC236}">
                <a16:creationId xmlns:a16="http://schemas.microsoft.com/office/drawing/2014/main" id="{4FD97918-AA9B-5F4D-BE36-7ABD18496130}"/>
              </a:ext>
            </a:extLst>
          </p:cNvPr>
          <p:cNvPicPr>
            <a:picLocks noChangeAspect="1"/>
          </p:cNvPicPr>
          <p:nvPr/>
        </p:nvPicPr>
        <p:blipFill>
          <a:blip r:embed="rId5"/>
          <a:stretch>
            <a:fillRect/>
          </a:stretch>
        </p:blipFill>
        <p:spPr>
          <a:xfrm>
            <a:off x="9737766" y="-1"/>
            <a:ext cx="2454234" cy="2559683"/>
          </a:xfrm>
          <a:prstGeom prst="rect">
            <a:avLst/>
          </a:prstGeom>
        </p:spPr>
      </p:pic>
      <p:sp>
        <p:nvSpPr>
          <p:cNvPr id="10" name="标题 1">
            <a:extLst>
              <a:ext uri="{FF2B5EF4-FFF2-40B4-BE49-F238E27FC236}">
                <a16:creationId xmlns:a16="http://schemas.microsoft.com/office/drawing/2014/main" id="{AA787C73-B787-D843-BE5E-D47DC4797A57}"/>
              </a:ext>
            </a:extLst>
          </p:cNvPr>
          <p:cNvSpPr txBox="1">
            <a:spLocks/>
          </p:cNvSpPr>
          <p:nvPr/>
        </p:nvSpPr>
        <p:spPr>
          <a:xfrm>
            <a:off x="1409570" y="2849654"/>
            <a:ext cx="9372859" cy="1626731"/>
          </a:xfrm>
          <a:prstGeom prst="rect">
            <a:avLst/>
          </a:prstGeom>
          <a:solidFill>
            <a:schemeClr val="bg1"/>
          </a:solidFill>
          <a:ln>
            <a:solidFill>
              <a:schemeClr val="bg1"/>
            </a:solidFill>
          </a:ln>
          <a:effectLst>
            <a:outerShdw blurRad="101600" dist="50800" dir="5400000" algn="t" rotWithShape="0">
              <a:prstClr val="black">
                <a:alpha val="46000"/>
              </a:prstClr>
            </a:outerShdw>
          </a:effectLst>
        </p:spPr>
        <p:txBody>
          <a:bodyPr anchor="ctr" anchorCtr="0"/>
          <a:lstStyle>
            <a:lvl1pPr algn="ctr" defTabSz="914400" rtl="0" eaLnBrk="1" latinLnBrk="0" hangingPunct="1">
              <a:lnSpc>
                <a:spcPct val="90000"/>
              </a:lnSpc>
              <a:spcBef>
                <a:spcPct val="0"/>
              </a:spcBef>
              <a:buNone/>
              <a:defRPr sz="5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6000" dirty="0"/>
              <a:t>预训练语言模型进阶</a:t>
            </a:r>
            <a:endParaRPr lang="zh-CN" altLang="en-US" sz="4000" dirty="0"/>
          </a:p>
        </p:txBody>
      </p:sp>
    </p:spTree>
    <p:extLst>
      <p:ext uri="{BB962C8B-B14F-4D97-AF65-F5344CB8AC3E}">
        <p14:creationId xmlns:p14="http://schemas.microsoft.com/office/powerpoint/2010/main" val="1243219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10</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err="1"/>
              <a:t>RoBERTa</a:t>
            </a:r>
            <a:endParaRPr lang="en-US" altLang="zh-CN" dirty="0"/>
          </a:p>
          <a:p>
            <a:pPr lvl="1"/>
            <a:r>
              <a:rPr lang="zh-CN" altLang="en-US" dirty="0"/>
              <a:t>最终</a:t>
            </a:r>
            <a:r>
              <a:rPr lang="en-US" altLang="zh-CN" dirty="0" err="1"/>
              <a:t>RoBERTa</a:t>
            </a:r>
            <a:r>
              <a:rPr lang="zh-CN" altLang="en-US" dirty="0"/>
              <a:t>采用了以上所有优点</a:t>
            </a:r>
          </a:p>
          <a:p>
            <a:pPr lvl="1"/>
            <a:r>
              <a:rPr lang="zh-CN" altLang="en-US" b="1" dirty="0"/>
              <a:t>预训练任务</a:t>
            </a:r>
            <a:endParaRPr lang="zh-CN" altLang="en-US" dirty="0"/>
          </a:p>
          <a:p>
            <a:pPr lvl="2"/>
            <a:r>
              <a:rPr lang="zh-CN" altLang="en-US" dirty="0"/>
              <a:t>动态掩码技术（</a:t>
            </a:r>
            <a:r>
              <a:rPr lang="en-US" altLang="zh-CN" dirty="0"/>
              <a:t>Dynamic Masking</a:t>
            </a:r>
            <a:r>
              <a:rPr lang="zh-CN" altLang="en-US" dirty="0"/>
              <a:t>）</a:t>
            </a:r>
            <a:endParaRPr lang="en-US" altLang="zh-CN" dirty="0"/>
          </a:p>
          <a:p>
            <a:pPr lvl="2"/>
            <a:r>
              <a:rPr lang="zh-CN" altLang="en-US" dirty="0"/>
              <a:t>使用整句输入，舍弃</a:t>
            </a:r>
            <a:r>
              <a:rPr lang="en-US" altLang="zh-CN" dirty="0"/>
              <a:t>NSP</a:t>
            </a:r>
            <a:r>
              <a:rPr lang="zh-CN" altLang="en-US" dirty="0"/>
              <a:t>损失（</a:t>
            </a:r>
            <a:r>
              <a:rPr lang="en-US" altLang="zh-CN" dirty="0"/>
              <a:t>Full-Sentences without NSP loss</a:t>
            </a:r>
            <a:r>
              <a:rPr lang="zh-CN" altLang="en-US" dirty="0"/>
              <a:t>）</a:t>
            </a:r>
            <a:endParaRPr lang="en-US" altLang="zh-CN" dirty="0"/>
          </a:p>
          <a:p>
            <a:pPr lvl="1"/>
            <a:r>
              <a:rPr lang="zh-CN" altLang="en-US" b="1" dirty="0"/>
              <a:t>预训练实验设置</a:t>
            </a:r>
            <a:endParaRPr lang="zh-CN" altLang="en-US" dirty="0"/>
          </a:p>
          <a:p>
            <a:pPr lvl="2"/>
            <a:r>
              <a:rPr lang="zh-CN" altLang="en-US" dirty="0"/>
              <a:t>使用更大的批次大小：</a:t>
            </a:r>
            <a:r>
              <a:rPr lang="en-US" altLang="zh-CN" dirty="0"/>
              <a:t>256 </a:t>
            </a:r>
            <a:r>
              <a:rPr lang="zh-CN" altLang="en-US" dirty="0"/>
              <a:t>→ </a:t>
            </a:r>
            <a:r>
              <a:rPr lang="en-US" altLang="zh-CN" dirty="0"/>
              <a:t>8192</a:t>
            </a:r>
            <a:endParaRPr lang="zh-CN" altLang="en-US" dirty="0"/>
          </a:p>
          <a:p>
            <a:pPr lvl="2"/>
            <a:r>
              <a:rPr lang="zh-CN" altLang="en-US" dirty="0"/>
              <a:t>更大的</a:t>
            </a:r>
            <a:r>
              <a:rPr lang="en-US" altLang="zh-CN" dirty="0"/>
              <a:t>byte-level BPE</a:t>
            </a:r>
            <a:r>
              <a:rPr lang="zh-CN" altLang="en-US" dirty="0"/>
              <a:t>词表（</a:t>
            </a:r>
            <a:r>
              <a:rPr lang="en-US" altLang="zh-CN" dirty="0" err="1"/>
              <a:t>sentencepiece</a:t>
            </a:r>
            <a:r>
              <a:rPr lang="zh-CN" altLang="en-US" dirty="0"/>
              <a:t>）：</a:t>
            </a:r>
            <a:r>
              <a:rPr lang="en-US" altLang="zh-CN" dirty="0"/>
              <a:t>30k → 50K</a:t>
            </a:r>
          </a:p>
        </p:txBody>
      </p:sp>
    </p:spTree>
    <p:extLst>
      <p:ext uri="{BB962C8B-B14F-4D97-AF65-F5344CB8AC3E}">
        <p14:creationId xmlns:p14="http://schemas.microsoft.com/office/powerpoint/2010/main" val="234724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11</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ALBERT</a:t>
            </a:r>
            <a:endParaRPr lang="zh-CN" altLang="en-US" dirty="0"/>
          </a:p>
          <a:p>
            <a:pPr lvl="1"/>
            <a:r>
              <a:rPr lang="zh-CN" altLang="en-US" dirty="0"/>
              <a:t>提出一种更加小巧（从参数量的角度）的预训练</a:t>
            </a:r>
          </a:p>
          <a:p>
            <a:pPr lvl="1"/>
            <a:r>
              <a:rPr lang="zh-CN" altLang="en-US" dirty="0"/>
              <a:t>两种主要技术：词向量因式分解、跨层参数共享</a:t>
            </a:r>
            <a:endParaRPr lang="en-US" altLang="zh-CN" dirty="0"/>
          </a:p>
          <a:p>
            <a:r>
              <a:rPr lang="zh-CN" altLang="en-US" b="1" dirty="0"/>
              <a:t>词向量因式分解（</a:t>
            </a:r>
            <a:r>
              <a:rPr lang="en-US" altLang="zh-CN" b="1" dirty="0"/>
              <a:t>Factorized Embedding Parameterization</a:t>
            </a:r>
            <a:r>
              <a:rPr lang="zh-CN" altLang="en-US" b="1" dirty="0"/>
              <a:t>）</a:t>
            </a:r>
            <a:endParaRPr lang="en-US" altLang="zh-CN" dirty="0"/>
          </a:p>
          <a:p>
            <a:pPr lvl="1"/>
            <a:r>
              <a:rPr lang="zh-CN" altLang="en-US" dirty="0"/>
              <a:t>在</a:t>
            </a:r>
            <a:r>
              <a:rPr lang="en-US" altLang="zh-CN" dirty="0"/>
              <a:t>BERT</a:t>
            </a:r>
            <a:r>
              <a:rPr lang="zh-CN" altLang="en-US" dirty="0"/>
              <a:t>中，</a:t>
            </a:r>
            <a:r>
              <a:rPr lang="en-US" altLang="zh-CN" dirty="0" err="1"/>
              <a:t>embedding_size</a:t>
            </a:r>
            <a:r>
              <a:rPr lang="en-US" altLang="zh-CN" dirty="0"/>
              <a:t> == </a:t>
            </a:r>
            <a:r>
              <a:rPr lang="en-US" altLang="zh-CN" dirty="0" err="1"/>
              <a:t>hidden_size</a:t>
            </a:r>
            <a:endParaRPr lang="en-US" altLang="zh-CN" dirty="0"/>
          </a:p>
          <a:p>
            <a:pPr lvl="1"/>
            <a:r>
              <a:rPr lang="zh-CN" altLang="en-US" dirty="0"/>
              <a:t>在</a:t>
            </a:r>
            <a:r>
              <a:rPr lang="en-US" altLang="zh-CN" dirty="0"/>
              <a:t>ALBERT</a:t>
            </a:r>
            <a:r>
              <a:rPr lang="zh-CN" altLang="en-US" dirty="0"/>
              <a:t>中，</a:t>
            </a:r>
            <a:r>
              <a:rPr lang="en-US" altLang="zh-CN" dirty="0" err="1"/>
              <a:t>embedding_size</a:t>
            </a:r>
            <a:r>
              <a:rPr lang="en-US" altLang="zh-CN" dirty="0"/>
              <a:t> &lt; </a:t>
            </a:r>
            <a:r>
              <a:rPr lang="en-US" altLang="zh-CN" dirty="0" err="1"/>
              <a:t>hidden_size</a:t>
            </a:r>
            <a:endParaRPr lang="en-US" altLang="zh-CN" dirty="0"/>
          </a:p>
        </p:txBody>
      </p:sp>
      <p:pic>
        <p:nvPicPr>
          <p:cNvPr id="7" name="图片 6">
            <a:extLst>
              <a:ext uri="{FF2B5EF4-FFF2-40B4-BE49-F238E27FC236}">
                <a16:creationId xmlns:a16="http://schemas.microsoft.com/office/drawing/2014/main" id="{FBB44400-B0E9-BA4B-9CAF-43593D830CD6}"/>
              </a:ext>
            </a:extLst>
          </p:cNvPr>
          <p:cNvPicPr>
            <a:picLocks noChangeAspect="1"/>
          </p:cNvPicPr>
          <p:nvPr/>
        </p:nvPicPr>
        <p:blipFill>
          <a:blip r:embed="rId3"/>
          <a:stretch>
            <a:fillRect/>
          </a:stretch>
        </p:blipFill>
        <p:spPr>
          <a:xfrm>
            <a:off x="1932909" y="3986933"/>
            <a:ext cx="7963711" cy="2384235"/>
          </a:xfrm>
          <a:prstGeom prst="rect">
            <a:avLst/>
          </a:prstGeom>
        </p:spPr>
      </p:pic>
    </p:spTree>
    <p:extLst>
      <p:ext uri="{BB962C8B-B14F-4D97-AF65-F5344CB8AC3E}">
        <p14:creationId xmlns:p14="http://schemas.microsoft.com/office/powerpoint/2010/main" val="6799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12</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ALBERT</a:t>
            </a:r>
            <a:endParaRPr lang="zh-CN" altLang="en-US" dirty="0"/>
          </a:p>
          <a:p>
            <a:pPr lvl="1"/>
            <a:r>
              <a:rPr lang="zh-CN" altLang="en-US" dirty="0"/>
              <a:t>利用词向量因式分解后</a:t>
            </a:r>
          </a:p>
          <a:p>
            <a:pPr lvl="1"/>
            <a:endParaRPr lang="en-US" altLang="zh-CN" dirty="0"/>
          </a:p>
          <a:p>
            <a:pPr lvl="1"/>
            <a:endParaRPr lang="en-US" altLang="zh-CN" dirty="0"/>
          </a:p>
          <a:p>
            <a:pPr lvl="1"/>
            <a:endParaRPr lang="en-US" altLang="zh-CN" dirty="0"/>
          </a:p>
          <a:p>
            <a:pPr lvl="1"/>
            <a:r>
              <a:rPr lang="zh-CN" altLang="en-US" dirty="0"/>
              <a:t>举例：</a:t>
            </a:r>
            <a:r>
              <a:rPr lang="zh-CN" altLang="en-US" i="1" dirty="0"/>
              <a:t>  </a:t>
            </a:r>
            <a:r>
              <a:rPr lang="en-US" altLang="zh-CN" i="1" dirty="0"/>
              <a:t>V=30000,</a:t>
            </a:r>
            <a:r>
              <a:rPr lang="zh-CN" altLang="en-US" i="1" dirty="0"/>
              <a:t> </a:t>
            </a:r>
            <a:r>
              <a:rPr lang="en-US" altLang="zh-CN" i="1" dirty="0"/>
              <a:t>H=2014,</a:t>
            </a:r>
            <a:r>
              <a:rPr lang="zh-CN" altLang="en-US" i="1" dirty="0"/>
              <a:t> </a:t>
            </a:r>
            <a:r>
              <a:rPr lang="en-US" altLang="zh-CN" i="1" dirty="0"/>
              <a:t>E=128</a:t>
            </a:r>
            <a:endParaRPr lang="zh-CN" altLang="en-US" dirty="0"/>
          </a:p>
        </p:txBody>
      </p:sp>
      <p:pic>
        <p:nvPicPr>
          <p:cNvPr id="6" name="图片 5">
            <a:extLst>
              <a:ext uri="{FF2B5EF4-FFF2-40B4-BE49-F238E27FC236}">
                <a16:creationId xmlns:a16="http://schemas.microsoft.com/office/drawing/2014/main" id="{9952B584-8A7D-084A-BE51-99358989847D}"/>
              </a:ext>
            </a:extLst>
          </p:cNvPr>
          <p:cNvPicPr>
            <a:picLocks noChangeAspect="1"/>
          </p:cNvPicPr>
          <p:nvPr/>
        </p:nvPicPr>
        <p:blipFill>
          <a:blip r:embed="rId3"/>
          <a:stretch>
            <a:fillRect/>
          </a:stretch>
        </p:blipFill>
        <p:spPr>
          <a:xfrm>
            <a:off x="3524655" y="2360444"/>
            <a:ext cx="5142689" cy="325208"/>
          </a:xfrm>
          <a:prstGeom prst="rect">
            <a:avLst/>
          </a:prstGeom>
        </p:spPr>
      </p:pic>
      <p:pic>
        <p:nvPicPr>
          <p:cNvPr id="8" name="图片 7">
            <a:extLst>
              <a:ext uri="{FF2B5EF4-FFF2-40B4-BE49-F238E27FC236}">
                <a16:creationId xmlns:a16="http://schemas.microsoft.com/office/drawing/2014/main" id="{D56715D3-B20E-B149-964D-3DB10EC71D00}"/>
              </a:ext>
            </a:extLst>
          </p:cNvPr>
          <p:cNvPicPr>
            <a:picLocks noChangeAspect="1"/>
          </p:cNvPicPr>
          <p:nvPr/>
        </p:nvPicPr>
        <p:blipFill>
          <a:blip r:embed="rId4"/>
          <a:stretch>
            <a:fillRect/>
          </a:stretch>
        </p:blipFill>
        <p:spPr>
          <a:xfrm>
            <a:off x="1463176" y="4172349"/>
            <a:ext cx="9688749" cy="1063862"/>
          </a:xfrm>
          <a:prstGeom prst="rect">
            <a:avLst/>
          </a:prstGeom>
        </p:spPr>
      </p:pic>
    </p:spTree>
    <p:extLst>
      <p:ext uri="{BB962C8B-B14F-4D97-AF65-F5344CB8AC3E}">
        <p14:creationId xmlns:p14="http://schemas.microsoft.com/office/powerpoint/2010/main" val="20465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13</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ALBERT</a:t>
            </a:r>
            <a:endParaRPr lang="zh-CN" altLang="en-US" dirty="0"/>
          </a:p>
          <a:p>
            <a:r>
              <a:rPr lang="zh-CN" altLang="en-US" b="1" dirty="0"/>
              <a:t>跨层参数共享</a:t>
            </a:r>
            <a:endParaRPr lang="zh-CN" altLang="en-US" dirty="0"/>
          </a:p>
          <a:p>
            <a:pPr lvl="1"/>
            <a:r>
              <a:rPr lang="en-US" altLang="zh-CN" dirty="0"/>
              <a:t>Transformer</a:t>
            </a:r>
            <a:r>
              <a:rPr lang="zh-CN" altLang="en-US" dirty="0"/>
              <a:t>每层的参数是</a:t>
            </a:r>
            <a:r>
              <a:rPr lang="zh-CN" altLang="en-US" b="1" dirty="0"/>
              <a:t>共享</a:t>
            </a:r>
            <a:r>
              <a:rPr lang="zh-CN" altLang="en-US" dirty="0"/>
              <a:t>的，即只需要存一份参数，与层数无关</a:t>
            </a:r>
          </a:p>
          <a:p>
            <a:pPr lvl="1"/>
            <a:r>
              <a:rPr lang="zh-CN" altLang="en-US" dirty="0"/>
              <a:t>训练时：虽然参数共享，但每层的梯度是不同的，仍然需要额外空间存储</a:t>
            </a:r>
          </a:p>
          <a:p>
            <a:pPr lvl="1"/>
            <a:r>
              <a:rPr lang="zh-CN" altLang="en-US" dirty="0"/>
              <a:t>推断时：前向计算过程仍然要一层层展开，</a:t>
            </a:r>
            <a:r>
              <a:rPr lang="zh-CN" altLang="en-US" b="1" dirty="0"/>
              <a:t>并不能节省推断时间</a:t>
            </a:r>
            <a:endParaRPr lang="zh-CN" altLang="en-US" dirty="0"/>
          </a:p>
        </p:txBody>
      </p:sp>
      <p:pic>
        <p:nvPicPr>
          <p:cNvPr id="9" name="图片 8">
            <a:extLst>
              <a:ext uri="{FF2B5EF4-FFF2-40B4-BE49-F238E27FC236}">
                <a16:creationId xmlns:a16="http://schemas.microsoft.com/office/drawing/2014/main" id="{DFADCE1D-AC91-7E47-8D4A-01C3A4660665}"/>
              </a:ext>
            </a:extLst>
          </p:cNvPr>
          <p:cNvPicPr>
            <a:picLocks noChangeAspect="1"/>
          </p:cNvPicPr>
          <p:nvPr/>
        </p:nvPicPr>
        <p:blipFill>
          <a:blip r:embed="rId3"/>
          <a:stretch>
            <a:fillRect/>
          </a:stretch>
        </p:blipFill>
        <p:spPr>
          <a:xfrm>
            <a:off x="3725761" y="3464280"/>
            <a:ext cx="4740478" cy="2995933"/>
          </a:xfrm>
          <a:prstGeom prst="rect">
            <a:avLst/>
          </a:prstGeom>
        </p:spPr>
      </p:pic>
    </p:spTree>
    <p:extLst>
      <p:ext uri="{BB962C8B-B14F-4D97-AF65-F5344CB8AC3E}">
        <p14:creationId xmlns:p14="http://schemas.microsoft.com/office/powerpoint/2010/main" val="247174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14</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ALBERT</a:t>
            </a:r>
            <a:endParaRPr lang="zh-CN" altLang="en-US" dirty="0"/>
          </a:p>
          <a:p>
            <a:r>
              <a:rPr lang="zh-CN" altLang="en-US" b="1" dirty="0"/>
              <a:t>句子顺序预测 </a:t>
            </a:r>
            <a:r>
              <a:rPr lang="en-US" altLang="zh-CN" b="1" dirty="0"/>
              <a:t>(Sentence Order Prediction, SOP)</a:t>
            </a:r>
            <a:endParaRPr lang="en-US" altLang="zh-CN" dirty="0"/>
          </a:p>
          <a:p>
            <a:pPr lvl="1"/>
            <a:r>
              <a:rPr lang="en-US" altLang="zh-CN" dirty="0"/>
              <a:t>NSP</a:t>
            </a:r>
            <a:r>
              <a:rPr lang="zh-CN" altLang="en-US" dirty="0"/>
              <a:t>任务实际隐含了“连贯性”和“主题”预测</a:t>
            </a:r>
          </a:p>
          <a:p>
            <a:pPr lvl="1"/>
            <a:r>
              <a:rPr lang="zh-CN" altLang="en-US" dirty="0"/>
              <a:t>然而，判断两段文本的主题是否一致是比较容易的</a:t>
            </a:r>
          </a:p>
          <a:p>
            <a:pPr lvl="1"/>
            <a:r>
              <a:rPr lang="en-US" altLang="zh-CN" dirty="0"/>
              <a:t>ALBERT</a:t>
            </a:r>
            <a:r>
              <a:rPr lang="zh-CN" altLang="en-US" dirty="0"/>
              <a:t>提出句子顺序预测任务</a:t>
            </a:r>
          </a:p>
          <a:p>
            <a:pPr lvl="2"/>
            <a:r>
              <a:rPr lang="zh-CN" altLang="en-US" dirty="0"/>
              <a:t>正样本：与</a:t>
            </a:r>
            <a:r>
              <a:rPr lang="en-US" altLang="zh-CN" dirty="0"/>
              <a:t>BERT</a:t>
            </a:r>
            <a:r>
              <a:rPr lang="zh-CN" altLang="en-US" dirty="0"/>
              <a:t>相同，由两个连续的文本段组成</a:t>
            </a:r>
            <a:endParaRPr lang="en-US" altLang="zh-CN" dirty="0"/>
          </a:p>
          <a:p>
            <a:pPr lvl="2"/>
            <a:endParaRPr lang="en-US" altLang="zh-CN" dirty="0"/>
          </a:p>
          <a:p>
            <a:pPr lvl="2"/>
            <a:endParaRPr lang="en-US" altLang="zh-CN" dirty="0"/>
          </a:p>
          <a:p>
            <a:pPr lvl="2"/>
            <a:endParaRPr lang="zh-CN" altLang="en-US" dirty="0"/>
          </a:p>
          <a:p>
            <a:pPr lvl="2"/>
            <a:r>
              <a:rPr lang="zh-CN" altLang="en-US" dirty="0"/>
              <a:t>负样本：交换两个连续文本段的顺序</a:t>
            </a:r>
          </a:p>
        </p:txBody>
      </p:sp>
      <p:pic>
        <p:nvPicPr>
          <p:cNvPr id="6" name="图片 5">
            <a:extLst>
              <a:ext uri="{FF2B5EF4-FFF2-40B4-BE49-F238E27FC236}">
                <a16:creationId xmlns:a16="http://schemas.microsoft.com/office/drawing/2014/main" id="{8645B44F-AFA3-0245-BABF-7495226E2810}"/>
              </a:ext>
            </a:extLst>
          </p:cNvPr>
          <p:cNvPicPr>
            <a:picLocks noChangeAspect="1"/>
          </p:cNvPicPr>
          <p:nvPr/>
        </p:nvPicPr>
        <p:blipFill>
          <a:blip r:embed="rId3"/>
          <a:stretch>
            <a:fillRect/>
          </a:stretch>
        </p:blipFill>
        <p:spPr>
          <a:xfrm>
            <a:off x="2910944" y="3940377"/>
            <a:ext cx="6421877" cy="710879"/>
          </a:xfrm>
          <a:prstGeom prst="rect">
            <a:avLst/>
          </a:prstGeom>
        </p:spPr>
      </p:pic>
      <p:pic>
        <p:nvPicPr>
          <p:cNvPr id="7" name="图片 6">
            <a:extLst>
              <a:ext uri="{FF2B5EF4-FFF2-40B4-BE49-F238E27FC236}">
                <a16:creationId xmlns:a16="http://schemas.microsoft.com/office/drawing/2014/main" id="{09EAE193-1D99-1443-97E0-C7C245855C03}"/>
              </a:ext>
            </a:extLst>
          </p:cNvPr>
          <p:cNvPicPr>
            <a:picLocks noChangeAspect="1"/>
          </p:cNvPicPr>
          <p:nvPr/>
        </p:nvPicPr>
        <p:blipFill>
          <a:blip r:embed="rId4"/>
          <a:stretch>
            <a:fillRect/>
          </a:stretch>
        </p:blipFill>
        <p:spPr>
          <a:xfrm>
            <a:off x="2910944" y="5345294"/>
            <a:ext cx="6511799" cy="720834"/>
          </a:xfrm>
          <a:prstGeom prst="rect">
            <a:avLst/>
          </a:prstGeom>
        </p:spPr>
      </p:pic>
    </p:spTree>
    <p:extLst>
      <p:ext uri="{BB962C8B-B14F-4D97-AF65-F5344CB8AC3E}">
        <p14:creationId xmlns:p14="http://schemas.microsoft.com/office/powerpoint/2010/main" val="40788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15</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ELECTRA</a:t>
            </a:r>
            <a:endParaRPr lang="zh-CN" altLang="en-US" dirty="0"/>
          </a:p>
          <a:p>
            <a:pPr lvl="1"/>
            <a:r>
              <a:rPr lang="zh-CN" altLang="en-US" dirty="0"/>
              <a:t>提出了一种全新基于生成器</a:t>
            </a:r>
            <a:r>
              <a:rPr lang="en-US" altLang="zh-CN" dirty="0"/>
              <a:t>-</a:t>
            </a:r>
            <a:r>
              <a:rPr lang="zh-CN" altLang="en-US" dirty="0"/>
              <a:t>判别器框架的预训练语言模型</a:t>
            </a:r>
          </a:p>
          <a:p>
            <a:pPr lvl="1"/>
            <a:r>
              <a:rPr lang="zh-CN" altLang="en-US" dirty="0"/>
              <a:t>相比传统预训练模型的训练效率更高</a:t>
            </a:r>
            <a:endParaRPr lang="en-US" altLang="zh-CN" dirty="0"/>
          </a:p>
          <a:p>
            <a:pPr lvl="1"/>
            <a:r>
              <a:rPr lang="zh-CN" altLang="en-US" b="1" dirty="0"/>
              <a:t>整体结构</a:t>
            </a:r>
            <a:endParaRPr lang="zh-CN" altLang="en-US" dirty="0"/>
          </a:p>
          <a:p>
            <a:pPr lvl="2"/>
            <a:r>
              <a:rPr lang="zh-CN" altLang="en-US" dirty="0"/>
              <a:t>生成器</a:t>
            </a:r>
            <a:r>
              <a:rPr lang="en-US" altLang="zh-CN" dirty="0"/>
              <a:t>-</a:t>
            </a:r>
            <a:r>
              <a:rPr lang="zh-CN" altLang="en-US" dirty="0"/>
              <a:t>判别器框架，与</a:t>
            </a:r>
            <a:r>
              <a:rPr lang="en-US" altLang="zh-CN" dirty="0"/>
              <a:t>GAN (Goodfellow et al., 2014) </a:t>
            </a:r>
            <a:r>
              <a:rPr lang="zh-CN" altLang="en-US" dirty="0"/>
              <a:t>类似</a:t>
            </a:r>
          </a:p>
          <a:p>
            <a:pPr lvl="2"/>
            <a:r>
              <a:rPr lang="en-US" altLang="zh-CN" b="1" dirty="0"/>
              <a:t>Generator</a:t>
            </a:r>
            <a:r>
              <a:rPr lang="en-US" altLang="zh-CN" dirty="0"/>
              <a:t>: </a:t>
            </a:r>
            <a:r>
              <a:rPr lang="zh-CN" altLang="en-US" dirty="0"/>
              <a:t>将输入中的缺失信息还原为原单词</a:t>
            </a:r>
          </a:p>
          <a:p>
            <a:pPr lvl="2"/>
            <a:r>
              <a:rPr lang="en-US" altLang="zh-CN" b="1" dirty="0"/>
              <a:t>Discriminator</a:t>
            </a:r>
            <a:r>
              <a:rPr lang="en-US" altLang="zh-CN" dirty="0"/>
              <a:t>: </a:t>
            </a:r>
            <a:r>
              <a:rPr lang="zh-CN" altLang="en-US" dirty="0"/>
              <a:t>判断输入的单词是否被替换过</a:t>
            </a:r>
          </a:p>
          <a:p>
            <a:pPr lvl="2"/>
            <a:endParaRPr lang="zh-CN" altLang="en-US" dirty="0"/>
          </a:p>
        </p:txBody>
      </p:sp>
      <p:pic>
        <p:nvPicPr>
          <p:cNvPr id="7" name="图片 6">
            <a:extLst>
              <a:ext uri="{FF2B5EF4-FFF2-40B4-BE49-F238E27FC236}">
                <a16:creationId xmlns:a16="http://schemas.microsoft.com/office/drawing/2014/main" id="{5F0180EA-7BCD-5F4D-98B7-30DA89CD7959}"/>
              </a:ext>
            </a:extLst>
          </p:cNvPr>
          <p:cNvPicPr>
            <a:picLocks noChangeAspect="1"/>
          </p:cNvPicPr>
          <p:nvPr/>
        </p:nvPicPr>
        <p:blipFill>
          <a:blip r:embed="rId3"/>
          <a:stretch>
            <a:fillRect/>
          </a:stretch>
        </p:blipFill>
        <p:spPr>
          <a:xfrm>
            <a:off x="1684449" y="4124797"/>
            <a:ext cx="8874868" cy="2256164"/>
          </a:xfrm>
          <a:prstGeom prst="rect">
            <a:avLst/>
          </a:prstGeom>
        </p:spPr>
      </p:pic>
    </p:spTree>
    <p:extLst>
      <p:ext uri="{BB962C8B-B14F-4D97-AF65-F5344CB8AC3E}">
        <p14:creationId xmlns:p14="http://schemas.microsoft.com/office/powerpoint/2010/main" val="38388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16</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ELECTRA</a:t>
            </a:r>
            <a:endParaRPr lang="zh-CN" altLang="en-US" dirty="0"/>
          </a:p>
          <a:p>
            <a:pPr lvl="1"/>
            <a:r>
              <a:rPr lang="zh-CN" altLang="en-US" b="1" dirty="0"/>
              <a:t>生成器：一个小的</a:t>
            </a:r>
            <a:r>
              <a:rPr lang="en-US" altLang="zh-CN" b="1" dirty="0"/>
              <a:t>MLM</a:t>
            </a:r>
            <a:endParaRPr lang="en-US" altLang="zh-CN" dirty="0"/>
          </a:p>
          <a:p>
            <a:pPr lvl="2"/>
            <a:r>
              <a:rPr lang="zh-CN" altLang="en-US" dirty="0"/>
              <a:t>第一步：随机选取输入序列中的一部分进行遮蔽，通常比例选取</a:t>
            </a:r>
            <a:r>
              <a:rPr lang="en-US" altLang="zh-CN" dirty="0"/>
              <a:t>15%</a:t>
            </a:r>
            <a:endParaRPr lang="zh-CN" altLang="en-US" dirty="0"/>
          </a:p>
          <a:p>
            <a:pPr lvl="2"/>
            <a:r>
              <a:rPr lang="zh-CN" altLang="en-US" dirty="0"/>
              <a:t>第二步：利用</a:t>
            </a:r>
            <a:r>
              <a:rPr lang="en-US" altLang="zh-CN" dirty="0"/>
              <a:t>MLM</a:t>
            </a:r>
            <a:r>
              <a:rPr lang="zh-CN" altLang="en-US" dirty="0"/>
              <a:t>任务，将缺失信息还原为原单词</a:t>
            </a:r>
            <a:endParaRPr lang="en-US" altLang="zh-CN" dirty="0"/>
          </a:p>
          <a:p>
            <a:pPr lvl="1"/>
            <a:r>
              <a:rPr lang="zh-CN" altLang="en-US" b="1" dirty="0"/>
              <a:t>判别器：常规的</a:t>
            </a:r>
            <a:r>
              <a:rPr lang="en-US" altLang="zh-CN" b="1" dirty="0"/>
              <a:t>BERT</a:t>
            </a:r>
            <a:r>
              <a:rPr lang="zh-CN" altLang="en-US" b="1" dirty="0"/>
              <a:t>结构</a:t>
            </a:r>
            <a:endParaRPr lang="zh-CN" altLang="en-US" dirty="0"/>
          </a:p>
          <a:p>
            <a:pPr lvl="2"/>
            <a:r>
              <a:rPr lang="zh-CN" altLang="en-US" dirty="0"/>
              <a:t>第一步：将缺失信息替换为生成器预测出来的单词</a:t>
            </a:r>
          </a:p>
          <a:p>
            <a:pPr lvl="2"/>
            <a:r>
              <a:rPr lang="zh-CN" altLang="en-US" dirty="0"/>
              <a:t>第二步：判别器学习判断输入句子中哪些单词被生成器替换过</a:t>
            </a:r>
          </a:p>
          <a:p>
            <a:pPr lvl="2"/>
            <a:endParaRPr lang="zh-CN" altLang="en-US" dirty="0"/>
          </a:p>
        </p:txBody>
      </p:sp>
      <p:pic>
        <p:nvPicPr>
          <p:cNvPr id="7" name="图片 6">
            <a:extLst>
              <a:ext uri="{FF2B5EF4-FFF2-40B4-BE49-F238E27FC236}">
                <a16:creationId xmlns:a16="http://schemas.microsoft.com/office/drawing/2014/main" id="{5F0180EA-7BCD-5F4D-98B7-30DA89CD7959}"/>
              </a:ext>
            </a:extLst>
          </p:cNvPr>
          <p:cNvPicPr>
            <a:picLocks noChangeAspect="1"/>
          </p:cNvPicPr>
          <p:nvPr/>
        </p:nvPicPr>
        <p:blipFill>
          <a:blip r:embed="rId3"/>
          <a:stretch>
            <a:fillRect/>
          </a:stretch>
        </p:blipFill>
        <p:spPr>
          <a:xfrm>
            <a:off x="1658566" y="4124797"/>
            <a:ext cx="8874868" cy="2256164"/>
          </a:xfrm>
          <a:prstGeom prst="rect">
            <a:avLst/>
          </a:prstGeom>
        </p:spPr>
      </p:pic>
    </p:spTree>
    <p:extLst>
      <p:ext uri="{BB962C8B-B14F-4D97-AF65-F5344CB8AC3E}">
        <p14:creationId xmlns:p14="http://schemas.microsoft.com/office/powerpoint/2010/main" val="157065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17</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MacBERT</a:t>
            </a:r>
            <a:endParaRPr lang="zh-CN" altLang="en-US" dirty="0"/>
          </a:p>
          <a:p>
            <a:pPr lvl="1"/>
            <a:r>
              <a:rPr lang="zh-CN" altLang="en-US" dirty="0"/>
              <a:t>在可比条件下，评测了主流预训练模型在中文下的表现</a:t>
            </a:r>
          </a:p>
          <a:p>
            <a:pPr lvl="1"/>
            <a:r>
              <a:rPr lang="zh-CN" altLang="en-US" dirty="0"/>
              <a:t>提出一种新的预训练模型</a:t>
            </a:r>
            <a:r>
              <a:rPr lang="en-US" altLang="zh-CN" dirty="0"/>
              <a:t>MacBERT</a:t>
            </a:r>
            <a:r>
              <a:rPr lang="zh-CN" altLang="en-US" dirty="0"/>
              <a:t>，解决“预训练</a:t>
            </a:r>
            <a:r>
              <a:rPr lang="en-US" altLang="zh-CN" dirty="0"/>
              <a:t>-</a:t>
            </a:r>
            <a:r>
              <a:rPr lang="zh-CN" altLang="en-US" dirty="0"/>
              <a:t>精调”不一致的问题</a:t>
            </a:r>
          </a:p>
          <a:p>
            <a:pPr lvl="1"/>
            <a:r>
              <a:rPr lang="zh-CN" altLang="en-US" dirty="0"/>
              <a:t>文中涉及到的所有中文预训练模型已开源至整个研究社区</a:t>
            </a:r>
          </a:p>
        </p:txBody>
      </p:sp>
      <p:pic>
        <p:nvPicPr>
          <p:cNvPr id="6" name="图片 5">
            <a:extLst>
              <a:ext uri="{FF2B5EF4-FFF2-40B4-BE49-F238E27FC236}">
                <a16:creationId xmlns:a16="http://schemas.microsoft.com/office/drawing/2014/main" id="{013D48FB-CC2A-8443-8856-DFC0FB203CC9}"/>
              </a:ext>
            </a:extLst>
          </p:cNvPr>
          <p:cNvPicPr>
            <a:picLocks noChangeAspect="1"/>
          </p:cNvPicPr>
          <p:nvPr/>
        </p:nvPicPr>
        <p:blipFill>
          <a:blip r:embed="rId3"/>
          <a:stretch>
            <a:fillRect/>
          </a:stretch>
        </p:blipFill>
        <p:spPr>
          <a:xfrm>
            <a:off x="2786042" y="3054644"/>
            <a:ext cx="7043018" cy="3080401"/>
          </a:xfrm>
          <a:prstGeom prst="rect">
            <a:avLst/>
          </a:prstGeom>
        </p:spPr>
      </p:pic>
    </p:spTree>
    <p:extLst>
      <p:ext uri="{BB962C8B-B14F-4D97-AF65-F5344CB8AC3E}">
        <p14:creationId xmlns:p14="http://schemas.microsoft.com/office/powerpoint/2010/main" val="220681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18</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7" y="1070857"/>
            <a:ext cx="6049786" cy="5310104"/>
          </a:xfrm>
        </p:spPr>
        <p:txBody>
          <a:bodyPr/>
          <a:lstStyle/>
          <a:p>
            <a:r>
              <a:rPr lang="en-US" altLang="zh-CN" b="1" dirty="0"/>
              <a:t>MacBERT</a:t>
            </a:r>
            <a:endParaRPr lang="zh-CN" altLang="en-US" dirty="0"/>
          </a:p>
          <a:p>
            <a:pPr lvl="1"/>
            <a:r>
              <a:rPr lang="zh-CN" altLang="en-US" dirty="0"/>
              <a:t>预训练算法描述</a:t>
            </a:r>
          </a:p>
          <a:p>
            <a:pPr lvl="2"/>
            <a:r>
              <a:rPr lang="zh-CN" altLang="en-US" dirty="0"/>
              <a:t>使用了整词掩码和</a:t>
            </a:r>
            <a:r>
              <a:rPr lang="en-US" altLang="zh-CN" dirty="0"/>
              <a:t>N-gram</a:t>
            </a:r>
            <a:r>
              <a:rPr lang="zh-CN" altLang="en-US" dirty="0"/>
              <a:t>掩码，其中 </a:t>
            </a:r>
            <a:r>
              <a:rPr lang="en-US" altLang="zh-CN" dirty="0"/>
              <a:t>unigram </a:t>
            </a:r>
            <a:r>
              <a:rPr lang="zh-CN" altLang="en-US" dirty="0"/>
              <a:t>至 </a:t>
            </a:r>
            <a:r>
              <a:rPr lang="en-US" altLang="zh-CN" dirty="0"/>
              <a:t>4-gram </a:t>
            </a:r>
            <a:r>
              <a:rPr lang="zh-CN" altLang="en-US" dirty="0"/>
              <a:t>的概率分别为</a:t>
            </a:r>
            <a:r>
              <a:rPr lang="en-US" altLang="zh-CN" dirty="0"/>
              <a:t>40%</a:t>
            </a:r>
            <a:r>
              <a:rPr lang="zh-CN" altLang="en-US" dirty="0"/>
              <a:t>、</a:t>
            </a:r>
            <a:r>
              <a:rPr lang="en-US" altLang="zh-CN" dirty="0"/>
              <a:t>30%</a:t>
            </a:r>
            <a:r>
              <a:rPr lang="zh-CN" altLang="en-US" dirty="0"/>
              <a:t>、</a:t>
            </a:r>
            <a:r>
              <a:rPr lang="en-US" altLang="zh-CN" dirty="0"/>
              <a:t>20% </a:t>
            </a:r>
            <a:r>
              <a:rPr lang="zh-CN" altLang="en-US" dirty="0"/>
              <a:t>和 </a:t>
            </a:r>
            <a:r>
              <a:rPr lang="en-US" altLang="zh-CN" dirty="0"/>
              <a:t>10%</a:t>
            </a:r>
            <a:r>
              <a:rPr lang="zh-CN" altLang="en-US" dirty="0"/>
              <a:t>；</a:t>
            </a:r>
          </a:p>
          <a:p>
            <a:pPr lvl="2"/>
            <a:r>
              <a:rPr lang="zh-CN" altLang="en-US" dirty="0"/>
              <a:t>为了解决掩码标记 </a:t>
            </a:r>
            <a:r>
              <a:rPr lang="en-US" altLang="zh-CN" dirty="0"/>
              <a:t>[MASK] </a:t>
            </a:r>
            <a:r>
              <a:rPr lang="zh-CN" altLang="en-US" dirty="0"/>
              <a:t>在下游任务中不会出现的问题，在预训练阶段，</a:t>
            </a:r>
            <a:r>
              <a:rPr lang="en-US" altLang="zh-CN" dirty="0"/>
              <a:t>MacBERT </a:t>
            </a:r>
            <a:r>
              <a:rPr lang="zh-CN" altLang="en-US" dirty="0"/>
              <a:t>使用相似词替换 </a:t>
            </a:r>
            <a:r>
              <a:rPr lang="en-US" altLang="zh-CN" dirty="0"/>
              <a:t>[MASK] </a:t>
            </a:r>
            <a:r>
              <a:rPr lang="zh-CN" altLang="en-US" dirty="0"/>
              <a:t>标记。实际操作时，使用同义词词典获取待掩码单词的相似词。当 </a:t>
            </a:r>
            <a:r>
              <a:rPr lang="en-US" altLang="zh-CN" dirty="0"/>
              <a:t>N-gram </a:t>
            </a:r>
            <a:r>
              <a:rPr lang="zh-CN" altLang="en-US" dirty="0"/>
              <a:t>掩码时，对 </a:t>
            </a:r>
            <a:r>
              <a:rPr lang="en-US" altLang="zh-CN" dirty="0"/>
              <a:t>N-gram </a:t>
            </a:r>
            <a:r>
              <a:rPr lang="zh-CN" altLang="en-US" dirty="0"/>
              <a:t>中的每个词均进行相似词替换</a:t>
            </a:r>
            <a:endParaRPr lang="en-US" altLang="zh-CN" dirty="0"/>
          </a:p>
          <a:p>
            <a:pPr lvl="2"/>
            <a:r>
              <a:rPr lang="zh-CN" altLang="en-US" dirty="0"/>
              <a:t>与原版 </a:t>
            </a:r>
            <a:r>
              <a:rPr lang="en-US" altLang="zh-CN" dirty="0"/>
              <a:t>BERT </a:t>
            </a:r>
            <a:r>
              <a:rPr lang="zh-CN" altLang="en-US" dirty="0"/>
              <a:t>类似，</a:t>
            </a:r>
            <a:r>
              <a:rPr lang="en-US" altLang="zh-CN" dirty="0"/>
              <a:t>MacBERT </a:t>
            </a:r>
            <a:r>
              <a:rPr lang="zh-CN" altLang="en-US" dirty="0"/>
              <a:t>对输入序列总长度 </a:t>
            </a:r>
            <a:r>
              <a:rPr lang="en-US" altLang="zh-CN" dirty="0"/>
              <a:t>15% </a:t>
            </a:r>
            <a:r>
              <a:rPr lang="zh-CN" altLang="en-US" dirty="0"/>
              <a:t>的标记进行掩码，在 </a:t>
            </a:r>
            <a:r>
              <a:rPr lang="en-US" altLang="zh-CN" dirty="0"/>
              <a:t>80% </a:t>
            </a:r>
            <a:r>
              <a:rPr lang="zh-CN" altLang="en-US" dirty="0"/>
              <a:t>的情况下会替换为相似词，在 </a:t>
            </a:r>
            <a:r>
              <a:rPr lang="en-US" altLang="zh-CN" dirty="0"/>
              <a:t>10% </a:t>
            </a:r>
            <a:r>
              <a:rPr lang="zh-CN" altLang="en-US" dirty="0"/>
              <a:t>的情况下会替换为随机词，在 </a:t>
            </a:r>
            <a:r>
              <a:rPr lang="en-US" altLang="zh-CN" dirty="0"/>
              <a:t>10% </a:t>
            </a:r>
            <a:r>
              <a:rPr lang="zh-CN" altLang="en-US" dirty="0"/>
              <a:t>的情况下则不进行任何替换（负样本）。</a:t>
            </a:r>
          </a:p>
        </p:txBody>
      </p:sp>
      <p:pic>
        <p:nvPicPr>
          <p:cNvPr id="7" name="图片 6">
            <a:extLst>
              <a:ext uri="{FF2B5EF4-FFF2-40B4-BE49-F238E27FC236}">
                <a16:creationId xmlns:a16="http://schemas.microsoft.com/office/drawing/2014/main" id="{BDABC145-E900-FB43-BCAE-7DB69540DA43}"/>
              </a:ext>
            </a:extLst>
          </p:cNvPr>
          <p:cNvPicPr>
            <a:picLocks noChangeAspect="1"/>
          </p:cNvPicPr>
          <p:nvPr/>
        </p:nvPicPr>
        <p:blipFill>
          <a:blip r:embed="rId3"/>
          <a:stretch>
            <a:fillRect/>
          </a:stretch>
        </p:blipFill>
        <p:spPr>
          <a:xfrm>
            <a:off x="7939124" y="1070857"/>
            <a:ext cx="3914992" cy="3330778"/>
          </a:xfrm>
          <a:prstGeom prst="rect">
            <a:avLst/>
          </a:prstGeom>
        </p:spPr>
      </p:pic>
      <p:pic>
        <p:nvPicPr>
          <p:cNvPr id="8" name="图片 7">
            <a:extLst>
              <a:ext uri="{FF2B5EF4-FFF2-40B4-BE49-F238E27FC236}">
                <a16:creationId xmlns:a16="http://schemas.microsoft.com/office/drawing/2014/main" id="{9CBD62F4-926E-F54B-A622-CD64971270D8}"/>
              </a:ext>
            </a:extLst>
          </p:cNvPr>
          <p:cNvPicPr>
            <a:picLocks noChangeAspect="1"/>
          </p:cNvPicPr>
          <p:nvPr/>
        </p:nvPicPr>
        <p:blipFill>
          <a:blip r:embed="rId4"/>
          <a:stretch>
            <a:fillRect/>
          </a:stretch>
        </p:blipFill>
        <p:spPr>
          <a:xfrm>
            <a:off x="6772112" y="4604426"/>
            <a:ext cx="5082003" cy="1764318"/>
          </a:xfrm>
          <a:prstGeom prst="rect">
            <a:avLst/>
          </a:prstGeom>
        </p:spPr>
      </p:pic>
    </p:spTree>
    <p:extLst>
      <p:ext uri="{BB962C8B-B14F-4D97-AF65-F5344CB8AC3E}">
        <p14:creationId xmlns:p14="http://schemas.microsoft.com/office/powerpoint/2010/main" val="403333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26383" y="1804841"/>
            <a:ext cx="5167298" cy="453113"/>
          </a:xfrm>
        </p:spPr>
        <p:txBody>
          <a:bodyPr/>
          <a:lstStyle/>
          <a:p>
            <a:r>
              <a:rPr lang="zh-CN" altLang="en-US" dirty="0">
                <a:solidFill>
                  <a:schemeClr val="bg1">
                    <a:lumMod val="75000"/>
                  </a:schemeClr>
                </a:solidFill>
              </a:rPr>
              <a:t>模型优化</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774047" y="1484038"/>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26383" y="2928460"/>
            <a:ext cx="5167298" cy="453113"/>
          </a:xfrm>
        </p:spPr>
        <p:txBody>
          <a:bodyPr/>
          <a:lstStyle/>
          <a:p>
            <a:r>
              <a:rPr lang="zh-CN" altLang="en-US" dirty="0"/>
              <a:t>长文本处理</a:t>
            </a:r>
            <a:endParaRPr lang="en-CN" dirty="0"/>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774047" y="2607657"/>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26383" y="4052079"/>
            <a:ext cx="5167298" cy="453113"/>
          </a:xfrm>
        </p:spPr>
        <p:txBody>
          <a:bodyPr/>
          <a:lstStyle/>
          <a:p>
            <a:r>
              <a:rPr lang="zh-CN" altLang="en-US" dirty="0">
                <a:solidFill>
                  <a:schemeClr val="bg1">
                    <a:lumMod val="75000"/>
                  </a:schemeClr>
                </a:solidFill>
              </a:rPr>
              <a:t>模型蒸馏与压缩</a:t>
            </a:r>
            <a:endParaRPr lang="en-CN" dirty="0">
              <a:solidFill>
                <a:schemeClr val="bg1">
                  <a:lumMod val="75000"/>
                </a:schemeClr>
              </a:solidFill>
            </a:endParaRP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774047" y="3731276"/>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26383" y="5175698"/>
            <a:ext cx="5167298" cy="453113"/>
          </a:xfrm>
        </p:spPr>
        <p:txBody>
          <a:bodyPr/>
          <a:lstStyle/>
          <a:p>
            <a:r>
              <a:rPr lang="zh-CN" altLang="en-US" dirty="0">
                <a:solidFill>
                  <a:schemeClr val="bg1">
                    <a:lumMod val="75000"/>
                  </a:schemeClr>
                </a:solidFill>
              </a:rPr>
              <a:t>生成模型</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774047" y="4854895"/>
            <a:ext cx="778752" cy="1035222"/>
          </a:xfrm>
        </p:spPr>
        <p:txBody>
          <a:bodyPr/>
          <a:lstStyle/>
          <a:p>
            <a:r>
              <a:rPr lang="en-US" altLang="zh-CN" dirty="0"/>
              <a:t>4</a:t>
            </a:r>
            <a:endParaRPr lang="en-CN" dirty="0"/>
          </a:p>
        </p:txBody>
      </p:sp>
    </p:spTree>
    <p:extLst>
      <p:ext uri="{BB962C8B-B14F-4D97-AF65-F5344CB8AC3E}">
        <p14:creationId xmlns:p14="http://schemas.microsoft.com/office/powerpoint/2010/main" val="504574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26383" y="1804841"/>
            <a:ext cx="5167298" cy="453113"/>
          </a:xfrm>
        </p:spPr>
        <p:txBody>
          <a:bodyPr/>
          <a:lstStyle/>
          <a:p>
            <a:r>
              <a:rPr lang="zh-CN" altLang="en-US" dirty="0"/>
              <a:t>模型优化</a:t>
            </a:r>
            <a:endParaRPr lang="en-CN" dirty="0"/>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774047" y="1484038"/>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26383" y="2928460"/>
            <a:ext cx="5167298" cy="453113"/>
          </a:xfrm>
        </p:spPr>
        <p:txBody>
          <a:bodyPr/>
          <a:lstStyle/>
          <a:p>
            <a:r>
              <a:rPr lang="zh-CN" altLang="en-US" dirty="0"/>
              <a:t>长文本处理</a:t>
            </a:r>
            <a:endParaRPr lang="en-CN" dirty="0"/>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774047" y="2607657"/>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26383" y="4052079"/>
            <a:ext cx="5167298" cy="453113"/>
          </a:xfrm>
        </p:spPr>
        <p:txBody>
          <a:bodyPr/>
          <a:lstStyle/>
          <a:p>
            <a:r>
              <a:rPr lang="zh-CN" altLang="en-US" dirty="0"/>
              <a:t>模型蒸馏与压缩</a:t>
            </a:r>
            <a:endParaRPr lang="en-CN" dirty="0"/>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774047" y="3731276"/>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26383" y="5175698"/>
            <a:ext cx="5167298" cy="453113"/>
          </a:xfrm>
        </p:spPr>
        <p:txBody>
          <a:bodyPr/>
          <a:lstStyle/>
          <a:p>
            <a:r>
              <a:rPr lang="zh-CN" altLang="en-US" dirty="0"/>
              <a:t>生成模型</a:t>
            </a:r>
            <a:endParaRPr lang="en-CN" dirty="0"/>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774047" y="4854895"/>
            <a:ext cx="778752" cy="1035222"/>
          </a:xfrm>
        </p:spPr>
        <p:txBody>
          <a:bodyPr/>
          <a:lstStyle/>
          <a:p>
            <a:r>
              <a:rPr lang="en-US" altLang="zh-CN" dirty="0"/>
              <a:t>4</a:t>
            </a:r>
            <a:endParaRPr lang="en-CN" dirty="0"/>
          </a:p>
        </p:txBody>
      </p:sp>
    </p:spTree>
    <p:extLst>
      <p:ext uri="{BB962C8B-B14F-4D97-AF65-F5344CB8AC3E}">
        <p14:creationId xmlns:p14="http://schemas.microsoft.com/office/powerpoint/2010/main" val="2649129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20</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长文本处理</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5756295" cy="5310104"/>
          </a:xfrm>
        </p:spPr>
        <p:txBody>
          <a:bodyPr/>
          <a:lstStyle/>
          <a:p>
            <a:pPr algn="just">
              <a:spcBef>
                <a:spcPts val="600"/>
              </a:spcBef>
            </a:pPr>
            <a:r>
              <a:rPr lang="en-US" altLang="zh-CN" dirty="0"/>
              <a:t>Transformer-XL</a:t>
            </a:r>
            <a:endParaRPr lang="zh-CN" altLang="en-US" dirty="0"/>
          </a:p>
          <a:p>
            <a:pPr lvl="1" algn="just">
              <a:spcBef>
                <a:spcPts val="600"/>
              </a:spcBef>
            </a:pPr>
            <a:r>
              <a:rPr lang="en-US" altLang="zh-CN" dirty="0"/>
              <a:t>Transformer</a:t>
            </a:r>
            <a:r>
              <a:rPr lang="zh-CN" altLang="en-US" dirty="0"/>
              <a:t>中处理长文本的传统策略是将文本切分成固定长度的块，并单独编码每个块，块与块之间没有信息交互</a:t>
            </a:r>
            <a:endParaRPr lang="en-US" altLang="zh-CN" dirty="0"/>
          </a:p>
          <a:p>
            <a:pPr lvl="1" algn="just">
              <a:spcBef>
                <a:spcPts val="600"/>
              </a:spcBef>
            </a:pPr>
            <a:r>
              <a:rPr lang="zh-CN" altLang="en-US" dirty="0"/>
              <a:t>右图是一个块长度为</a:t>
            </a:r>
            <a:r>
              <a:rPr lang="en-US" altLang="zh-CN" dirty="0"/>
              <a:t>4</a:t>
            </a:r>
            <a:r>
              <a:rPr lang="zh-CN" altLang="en-US" dirty="0"/>
              <a:t>的一个示例</a:t>
            </a:r>
            <a:endParaRPr lang="en-US" altLang="zh-CN" dirty="0"/>
          </a:p>
          <a:p>
            <a:pPr lvl="2" algn="just">
              <a:spcBef>
                <a:spcPts val="600"/>
              </a:spcBef>
            </a:pPr>
            <a:r>
              <a:rPr lang="zh-CN" altLang="en-US" dirty="0"/>
              <a:t>训练阶段：</a:t>
            </a:r>
            <a:r>
              <a:rPr lang="en-US" altLang="zh-CN" dirty="0"/>
              <a:t>Transformer</a:t>
            </a:r>
            <a:r>
              <a:rPr lang="zh-CN" altLang="en-US" dirty="0"/>
              <a:t>分别对第一块中的序列</a:t>
            </a:r>
            <a:r>
              <a:rPr lang="en-US" altLang="zh-CN" dirty="0"/>
              <a:t>x1</a:t>
            </a:r>
            <a:r>
              <a:rPr lang="zh-CN" altLang="en-US" dirty="0"/>
              <a:t>、</a:t>
            </a:r>
            <a:r>
              <a:rPr lang="en-US" altLang="zh-CN" dirty="0"/>
              <a:t>x2</a:t>
            </a:r>
            <a:r>
              <a:rPr lang="zh-CN" altLang="en-US" dirty="0"/>
              <a:t>、</a:t>
            </a:r>
            <a:r>
              <a:rPr lang="en-US" altLang="zh-CN" dirty="0"/>
              <a:t>x3</a:t>
            </a:r>
            <a:r>
              <a:rPr lang="zh-CN" altLang="en-US" dirty="0"/>
              <a:t>、</a:t>
            </a:r>
            <a:r>
              <a:rPr lang="en-US" altLang="zh-CN" dirty="0"/>
              <a:t>x4</a:t>
            </a:r>
            <a:r>
              <a:rPr lang="zh-CN" altLang="en-US" dirty="0"/>
              <a:t>与第二块中的序列</a:t>
            </a:r>
            <a:r>
              <a:rPr lang="en-US" altLang="zh-CN" dirty="0"/>
              <a:t>x5</a:t>
            </a:r>
            <a:r>
              <a:rPr lang="zh-CN" altLang="en-US" dirty="0"/>
              <a:t>、</a:t>
            </a:r>
            <a:r>
              <a:rPr lang="en-US" altLang="zh-CN" dirty="0"/>
              <a:t>x6</a:t>
            </a:r>
            <a:r>
              <a:rPr lang="zh-CN" altLang="en-US" dirty="0"/>
              <a:t>、</a:t>
            </a:r>
            <a:r>
              <a:rPr lang="en-US" altLang="zh-CN" dirty="0"/>
              <a:t>x7</a:t>
            </a:r>
            <a:r>
              <a:rPr lang="zh-CN" altLang="en-US" dirty="0"/>
              <a:t>、</a:t>
            </a:r>
            <a:r>
              <a:rPr lang="en-US" altLang="zh-CN" dirty="0"/>
              <a:t>x8</a:t>
            </a:r>
            <a:r>
              <a:rPr lang="zh-CN" altLang="en-US" dirty="0"/>
              <a:t>进行建模</a:t>
            </a:r>
            <a:endParaRPr lang="en-US" altLang="zh-CN" dirty="0"/>
          </a:p>
          <a:p>
            <a:pPr lvl="2" algn="just">
              <a:spcBef>
                <a:spcPts val="600"/>
              </a:spcBef>
            </a:pPr>
            <a:r>
              <a:rPr lang="zh-CN" altLang="en-US" dirty="0"/>
              <a:t>测试阶段：由于每次处理的最大长度为</a:t>
            </a:r>
            <a:r>
              <a:rPr lang="en-US" altLang="zh-CN" dirty="0"/>
              <a:t>4</a:t>
            </a:r>
            <a:r>
              <a:rPr lang="zh-CN" altLang="en-US" dirty="0"/>
              <a:t>，当模型在处理序列</a:t>
            </a:r>
            <a:r>
              <a:rPr lang="en-US" altLang="zh-CN" dirty="0"/>
              <a:t>x2</a:t>
            </a:r>
            <a:r>
              <a:rPr lang="zh-CN" altLang="en-US" dirty="0"/>
              <a:t>、</a:t>
            </a:r>
            <a:r>
              <a:rPr lang="en-US" altLang="zh-CN" dirty="0"/>
              <a:t>x3</a:t>
            </a:r>
            <a:r>
              <a:rPr lang="zh-CN" altLang="en-US" dirty="0"/>
              <a:t>、</a:t>
            </a:r>
            <a:r>
              <a:rPr lang="en-US" altLang="zh-CN" dirty="0"/>
              <a:t>x4</a:t>
            </a:r>
            <a:r>
              <a:rPr lang="zh-CN" altLang="en-US" dirty="0"/>
              <a:t>、</a:t>
            </a:r>
            <a:r>
              <a:rPr lang="en-US" altLang="zh-CN" dirty="0"/>
              <a:t>x5</a:t>
            </a:r>
            <a:r>
              <a:rPr lang="zh-CN" altLang="en-US" dirty="0"/>
              <a:t>时，无法构建与历史</a:t>
            </a:r>
            <a:r>
              <a:rPr lang="en-US" altLang="zh-CN" dirty="0"/>
              <a:t>x1</a:t>
            </a:r>
            <a:r>
              <a:rPr lang="zh-CN" altLang="en-US" dirty="0"/>
              <a:t>的关系</a:t>
            </a:r>
            <a:endParaRPr lang="en-US" altLang="zh-CN" dirty="0"/>
          </a:p>
          <a:p>
            <a:pPr lvl="2" algn="just">
              <a:spcBef>
                <a:spcPts val="600"/>
              </a:spcBef>
            </a:pPr>
            <a:r>
              <a:rPr lang="zh-CN" altLang="en-US" dirty="0"/>
              <a:t>另外，由于需要以滑动窗口的方式处理整个序列，这种方法的效率也非常低</a:t>
            </a:r>
          </a:p>
        </p:txBody>
      </p:sp>
      <p:pic>
        <p:nvPicPr>
          <p:cNvPr id="6" name="图片 5">
            <a:extLst>
              <a:ext uri="{FF2B5EF4-FFF2-40B4-BE49-F238E27FC236}">
                <a16:creationId xmlns:a16="http://schemas.microsoft.com/office/drawing/2014/main" id="{7822CA59-E03C-294D-A0E1-350A15F989BB}"/>
              </a:ext>
            </a:extLst>
          </p:cNvPr>
          <p:cNvPicPr>
            <a:picLocks noChangeAspect="1"/>
          </p:cNvPicPr>
          <p:nvPr/>
        </p:nvPicPr>
        <p:blipFill>
          <a:blip r:embed="rId3"/>
          <a:stretch>
            <a:fillRect/>
          </a:stretch>
        </p:blipFill>
        <p:spPr>
          <a:xfrm>
            <a:off x="6606095" y="1439694"/>
            <a:ext cx="5323325" cy="4782766"/>
          </a:xfrm>
          <a:prstGeom prst="rect">
            <a:avLst/>
          </a:prstGeom>
        </p:spPr>
      </p:pic>
    </p:spTree>
    <p:extLst>
      <p:ext uri="{BB962C8B-B14F-4D97-AF65-F5344CB8AC3E}">
        <p14:creationId xmlns:p14="http://schemas.microsoft.com/office/powerpoint/2010/main" val="112224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21</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长文本处理</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6035102" cy="5310104"/>
          </a:xfrm>
        </p:spPr>
        <p:txBody>
          <a:bodyPr/>
          <a:lstStyle/>
          <a:p>
            <a:pPr algn="just">
              <a:spcBef>
                <a:spcPts val="600"/>
              </a:spcBef>
            </a:pPr>
            <a:r>
              <a:rPr lang="en-US" altLang="zh-CN" dirty="0"/>
              <a:t>Transformer-XL</a:t>
            </a:r>
            <a:endParaRPr lang="zh-CN" altLang="en-US" dirty="0"/>
          </a:p>
          <a:p>
            <a:pPr lvl="1" algn="just">
              <a:spcBef>
                <a:spcPts val="600"/>
              </a:spcBef>
            </a:pPr>
            <a:r>
              <a:rPr lang="en-US" altLang="zh-CN" dirty="0"/>
              <a:t>Transformer-XL</a:t>
            </a:r>
            <a:r>
              <a:rPr lang="zh-CN" altLang="en-US" dirty="0"/>
              <a:t>提出两种改进策略</a:t>
            </a:r>
            <a:endParaRPr lang="en-US" altLang="zh-CN" dirty="0"/>
          </a:p>
          <a:p>
            <a:pPr lvl="2" algn="just">
              <a:spcBef>
                <a:spcPts val="600"/>
              </a:spcBef>
            </a:pPr>
            <a:r>
              <a:rPr lang="zh-CN" altLang="en-US" dirty="0"/>
              <a:t>状态复用的块级别循环</a:t>
            </a:r>
            <a:endParaRPr lang="en-US" altLang="zh-CN" dirty="0"/>
          </a:p>
          <a:p>
            <a:pPr lvl="2" algn="just">
              <a:spcBef>
                <a:spcPts val="600"/>
              </a:spcBef>
            </a:pPr>
            <a:endParaRPr lang="en-US" altLang="zh-CN" dirty="0"/>
          </a:p>
          <a:p>
            <a:pPr lvl="2" algn="just">
              <a:spcBef>
                <a:spcPts val="600"/>
              </a:spcBef>
            </a:pPr>
            <a:endParaRPr lang="en-US" altLang="zh-CN" dirty="0"/>
          </a:p>
          <a:p>
            <a:pPr lvl="2" algn="just">
              <a:spcBef>
                <a:spcPts val="600"/>
              </a:spcBef>
            </a:pPr>
            <a:endParaRPr lang="en-US" altLang="zh-CN" dirty="0"/>
          </a:p>
          <a:p>
            <a:pPr lvl="2" algn="just">
              <a:spcBef>
                <a:spcPts val="600"/>
              </a:spcBef>
            </a:pPr>
            <a:r>
              <a:rPr lang="zh-CN" altLang="en-US" dirty="0"/>
              <a:t>相对位置编码</a:t>
            </a:r>
            <a:endParaRPr lang="en-US" altLang="zh-CN" dirty="0"/>
          </a:p>
          <a:p>
            <a:pPr lvl="2" algn="just">
              <a:spcBef>
                <a:spcPts val="600"/>
              </a:spcBef>
            </a:pPr>
            <a:endParaRPr lang="en-US" altLang="zh-CN" dirty="0"/>
          </a:p>
          <a:p>
            <a:pPr lvl="2" algn="just">
              <a:spcBef>
                <a:spcPts val="600"/>
              </a:spcBef>
            </a:pPr>
            <a:endParaRPr lang="en-US" altLang="zh-CN" dirty="0"/>
          </a:p>
          <a:p>
            <a:pPr lvl="3" algn="just">
              <a:spcBef>
                <a:spcPts val="600"/>
              </a:spcBef>
            </a:pPr>
            <a:r>
              <a:rPr lang="zh-CN" altLang="en-US" dirty="0"/>
              <a:t>基于内容的相关度（</a:t>
            </a:r>
            <a:r>
              <a:rPr lang="en-US" altLang="zh-CN" dirty="0"/>
              <a:t>a</a:t>
            </a:r>
            <a:r>
              <a:rPr lang="zh-CN" altLang="en-US" dirty="0"/>
              <a:t>）</a:t>
            </a:r>
            <a:endParaRPr lang="en-US" altLang="zh-CN" dirty="0"/>
          </a:p>
          <a:p>
            <a:pPr lvl="3" algn="just">
              <a:spcBef>
                <a:spcPts val="600"/>
              </a:spcBef>
            </a:pPr>
            <a:r>
              <a:rPr lang="zh-CN" altLang="en-US" dirty="0"/>
              <a:t>内容相关的位置偏置（</a:t>
            </a:r>
            <a:r>
              <a:rPr lang="en-US" altLang="zh-CN" dirty="0"/>
              <a:t>b</a:t>
            </a:r>
            <a:r>
              <a:rPr lang="zh-CN" altLang="en-US" dirty="0"/>
              <a:t>）</a:t>
            </a:r>
            <a:endParaRPr lang="en-US" altLang="zh-CN" dirty="0"/>
          </a:p>
          <a:p>
            <a:pPr lvl="3" algn="just">
              <a:spcBef>
                <a:spcPts val="600"/>
              </a:spcBef>
            </a:pPr>
            <a:r>
              <a:rPr lang="zh-CN" altLang="en-US" dirty="0"/>
              <a:t>全局内容偏置（</a:t>
            </a:r>
            <a:r>
              <a:rPr lang="en-US" altLang="zh-CN" dirty="0"/>
              <a:t>c</a:t>
            </a:r>
            <a:r>
              <a:rPr lang="zh-CN" altLang="en-US" dirty="0"/>
              <a:t>）</a:t>
            </a:r>
            <a:endParaRPr lang="en-US" altLang="zh-CN" dirty="0"/>
          </a:p>
          <a:p>
            <a:pPr lvl="3" algn="just">
              <a:spcBef>
                <a:spcPts val="600"/>
              </a:spcBef>
            </a:pPr>
            <a:r>
              <a:rPr lang="zh-CN" altLang="en-US" dirty="0"/>
              <a:t>全局位置偏置（</a:t>
            </a:r>
            <a:r>
              <a:rPr lang="en-US" altLang="zh-CN" dirty="0"/>
              <a:t>d</a:t>
            </a:r>
            <a:r>
              <a:rPr lang="zh-CN" altLang="en-US" dirty="0"/>
              <a:t>）</a:t>
            </a:r>
          </a:p>
        </p:txBody>
      </p:sp>
      <p:pic>
        <p:nvPicPr>
          <p:cNvPr id="7" name="图片 6">
            <a:extLst>
              <a:ext uri="{FF2B5EF4-FFF2-40B4-BE49-F238E27FC236}">
                <a16:creationId xmlns:a16="http://schemas.microsoft.com/office/drawing/2014/main" id="{4F32FE8B-AF09-F948-AF84-C76C63E21F60}"/>
              </a:ext>
            </a:extLst>
          </p:cNvPr>
          <p:cNvPicPr>
            <a:picLocks noChangeAspect="1"/>
          </p:cNvPicPr>
          <p:nvPr/>
        </p:nvPicPr>
        <p:blipFill>
          <a:blip r:embed="rId3"/>
          <a:stretch>
            <a:fillRect/>
          </a:stretch>
        </p:blipFill>
        <p:spPr>
          <a:xfrm>
            <a:off x="6757428" y="1361612"/>
            <a:ext cx="5224570" cy="4945153"/>
          </a:xfrm>
          <a:prstGeom prst="rect">
            <a:avLst/>
          </a:prstGeom>
        </p:spPr>
      </p:pic>
      <p:pic>
        <p:nvPicPr>
          <p:cNvPr id="8" name="图片 7">
            <a:extLst>
              <a:ext uri="{FF2B5EF4-FFF2-40B4-BE49-F238E27FC236}">
                <a16:creationId xmlns:a16="http://schemas.microsoft.com/office/drawing/2014/main" id="{8A122896-5EA3-E74D-919B-9A5EB36CE668}"/>
              </a:ext>
            </a:extLst>
          </p:cNvPr>
          <p:cNvPicPr>
            <a:picLocks noChangeAspect="1"/>
          </p:cNvPicPr>
          <p:nvPr/>
        </p:nvPicPr>
        <p:blipFill>
          <a:blip r:embed="rId4"/>
          <a:stretch>
            <a:fillRect/>
          </a:stretch>
        </p:blipFill>
        <p:spPr>
          <a:xfrm>
            <a:off x="1699098" y="2391232"/>
            <a:ext cx="5058330" cy="1108139"/>
          </a:xfrm>
          <a:prstGeom prst="rect">
            <a:avLst/>
          </a:prstGeom>
        </p:spPr>
      </p:pic>
      <p:pic>
        <p:nvPicPr>
          <p:cNvPr id="9" name="图片 8">
            <a:extLst>
              <a:ext uri="{FF2B5EF4-FFF2-40B4-BE49-F238E27FC236}">
                <a16:creationId xmlns:a16="http://schemas.microsoft.com/office/drawing/2014/main" id="{C75FA84E-2A5E-BD48-8191-1EC812F016C3}"/>
              </a:ext>
            </a:extLst>
          </p:cNvPr>
          <p:cNvPicPr>
            <a:picLocks noChangeAspect="1"/>
          </p:cNvPicPr>
          <p:nvPr/>
        </p:nvPicPr>
        <p:blipFill>
          <a:blip r:embed="rId5"/>
          <a:stretch>
            <a:fillRect/>
          </a:stretch>
        </p:blipFill>
        <p:spPr>
          <a:xfrm>
            <a:off x="316554" y="3918832"/>
            <a:ext cx="6382560" cy="739033"/>
          </a:xfrm>
          <a:prstGeom prst="rect">
            <a:avLst/>
          </a:prstGeom>
        </p:spPr>
      </p:pic>
    </p:spTree>
    <p:extLst>
      <p:ext uri="{BB962C8B-B14F-4D97-AF65-F5344CB8AC3E}">
        <p14:creationId xmlns:p14="http://schemas.microsoft.com/office/powerpoint/2010/main" val="278172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22</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长文本处理</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43342" cy="5310104"/>
          </a:xfrm>
        </p:spPr>
        <p:txBody>
          <a:bodyPr/>
          <a:lstStyle/>
          <a:p>
            <a:pPr>
              <a:spcBef>
                <a:spcPts val="600"/>
              </a:spcBef>
            </a:pPr>
            <a:r>
              <a:rPr lang="en-US" altLang="zh-CN" dirty="0"/>
              <a:t>Reformer</a:t>
            </a:r>
            <a:endParaRPr lang="zh-CN" altLang="en-US" dirty="0"/>
          </a:p>
          <a:p>
            <a:pPr lvl="1">
              <a:spcBef>
                <a:spcPts val="600"/>
              </a:spcBef>
            </a:pPr>
            <a:r>
              <a:rPr lang="zh-CN" altLang="en-US" dirty="0"/>
              <a:t>引入了局部敏感哈希注意力和可逆 </a:t>
            </a:r>
            <a:r>
              <a:rPr lang="en-US" altLang="zh-CN" dirty="0"/>
              <a:t>Transformer </a:t>
            </a:r>
            <a:r>
              <a:rPr lang="zh-CN" altLang="en-US" dirty="0"/>
              <a:t>技术，有助于减少模型的内存占用，进一步提升了模型对长文本的处理能力</a:t>
            </a:r>
            <a:endParaRPr lang="en-US" altLang="zh-CN" dirty="0"/>
          </a:p>
          <a:p>
            <a:pPr lvl="1">
              <a:spcBef>
                <a:spcPts val="600"/>
              </a:spcBef>
            </a:pPr>
            <a:r>
              <a:rPr lang="zh-CN" altLang="en-US" dirty="0"/>
              <a:t>问题</a:t>
            </a:r>
            <a:r>
              <a:rPr lang="en-US" altLang="zh-CN" dirty="0"/>
              <a:t>①</a:t>
            </a:r>
            <a:r>
              <a:rPr lang="zh-CN" altLang="en-US" dirty="0"/>
              <a:t>：单独计算查询和键的必要性</a:t>
            </a:r>
            <a:endParaRPr lang="en-US" altLang="zh-CN" dirty="0"/>
          </a:p>
          <a:p>
            <a:pPr lvl="2">
              <a:spcBef>
                <a:spcPts val="600"/>
              </a:spcBef>
            </a:pPr>
            <a:r>
              <a:rPr lang="zh-CN" altLang="en-US" dirty="0"/>
              <a:t>作者通过实验证实，查询和键相同的</a:t>
            </a:r>
            <a:r>
              <a:rPr lang="en-US" altLang="zh-CN" dirty="0"/>
              <a:t>Transformer </a:t>
            </a:r>
            <a:r>
              <a:rPr lang="zh-CN" altLang="en-US" dirty="0"/>
              <a:t>与传统的 </a:t>
            </a:r>
            <a:r>
              <a:rPr lang="en-US" altLang="zh-CN" dirty="0"/>
              <a:t>Transformer </a:t>
            </a:r>
            <a:r>
              <a:rPr lang="zh-CN" altLang="en-US" dirty="0"/>
              <a:t>相比并没有太大的性能差异</a:t>
            </a:r>
            <a:endParaRPr lang="en-US" altLang="zh-CN" dirty="0"/>
          </a:p>
          <a:p>
            <a:pPr lvl="2">
              <a:spcBef>
                <a:spcPts val="600"/>
              </a:spcBef>
            </a:pPr>
            <a:r>
              <a:rPr lang="zh-CN" altLang="en-US" dirty="0"/>
              <a:t>在</a:t>
            </a:r>
            <a:r>
              <a:rPr lang="en-US" altLang="zh-CN" dirty="0"/>
              <a:t>Reformer</a:t>
            </a:r>
            <a:r>
              <a:rPr lang="zh-CN" altLang="en-US" dirty="0"/>
              <a:t>中采用了 </a:t>
            </a:r>
            <a:r>
              <a:rPr lang="en-US" altLang="zh-CN" dirty="0"/>
              <a:t>QK</a:t>
            </a:r>
            <a:r>
              <a:rPr lang="zh-CN" altLang="en-US" dirty="0"/>
              <a:t>共享 的 </a:t>
            </a:r>
            <a:r>
              <a:rPr lang="en-US" altLang="zh-CN" dirty="0"/>
              <a:t>Transformer</a:t>
            </a:r>
            <a:r>
              <a:rPr lang="zh-CN" altLang="en-US" dirty="0"/>
              <a:t>，减少了注意力机制中的一部分计算</a:t>
            </a:r>
            <a:endParaRPr lang="en-US" altLang="zh-CN" dirty="0"/>
          </a:p>
          <a:p>
            <a:pPr lvl="1">
              <a:spcBef>
                <a:spcPts val="600"/>
              </a:spcBef>
            </a:pPr>
            <a:r>
              <a:rPr lang="zh-CN" altLang="en-US" dirty="0"/>
              <a:t>问题</a:t>
            </a:r>
            <a:r>
              <a:rPr lang="en-US" altLang="zh-CN" dirty="0"/>
              <a:t>②</a:t>
            </a:r>
            <a:r>
              <a:rPr lang="zh-CN" altLang="en-US" dirty="0"/>
              <a:t>：全局注意力计算的必要性</a:t>
            </a:r>
            <a:endParaRPr lang="en-US" altLang="zh-CN" dirty="0"/>
          </a:p>
          <a:p>
            <a:pPr lvl="2">
              <a:spcBef>
                <a:spcPts val="600"/>
              </a:spcBef>
            </a:pPr>
            <a:r>
              <a:rPr lang="zh-CN" altLang="en-US" dirty="0"/>
              <a:t>通过 </a:t>
            </a:r>
            <a:r>
              <a:rPr lang="en-US" altLang="zh-CN" dirty="0" err="1"/>
              <a:t>Softmax</a:t>
            </a:r>
            <a:r>
              <a:rPr lang="en-US" altLang="zh-CN" dirty="0"/>
              <a:t> </a:t>
            </a:r>
            <a:r>
              <a:rPr lang="zh-CN" altLang="en-US" dirty="0"/>
              <a:t>函数得到的结果主要取决于数值较大的若干元素，因此并不需要将所有的词都参与到注意力的计算中</a:t>
            </a:r>
            <a:endParaRPr lang="en-US" altLang="zh-CN" dirty="0"/>
          </a:p>
          <a:p>
            <a:pPr lvl="2">
              <a:spcBef>
                <a:spcPts val="600"/>
              </a:spcBef>
            </a:pPr>
            <a:r>
              <a:rPr lang="zh-CN" altLang="en-US" dirty="0"/>
              <a:t>如果只计算那些与当前查询关联度最高的 </a:t>
            </a:r>
            <a:r>
              <a:rPr lang="en-US" altLang="zh-CN" dirty="0"/>
              <a:t>n </a:t>
            </a:r>
            <a:r>
              <a:rPr lang="zh-CN" altLang="en-US" dirty="0"/>
              <a:t>个词，就可以极大地降低注意力计算量</a:t>
            </a:r>
          </a:p>
        </p:txBody>
      </p:sp>
    </p:spTree>
    <p:extLst>
      <p:ext uri="{BB962C8B-B14F-4D97-AF65-F5344CB8AC3E}">
        <p14:creationId xmlns:p14="http://schemas.microsoft.com/office/powerpoint/2010/main" val="241431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23</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长文本处理</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43342" cy="5310104"/>
          </a:xfrm>
        </p:spPr>
        <p:txBody>
          <a:bodyPr/>
          <a:lstStyle/>
          <a:p>
            <a:pPr>
              <a:spcBef>
                <a:spcPts val="600"/>
              </a:spcBef>
            </a:pPr>
            <a:r>
              <a:rPr lang="en-US" altLang="zh-CN" dirty="0"/>
              <a:t>Reformer</a:t>
            </a:r>
            <a:endParaRPr lang="zh-CN" altLang="en-US" dirty="0"/>
          </a:p>
          <a:p>
            <a:pPr lvl="1">
              <a:spcBef>
                <a:spcPts val="600"/>
              </a:spcBef>
            </a:pPr>
            <a:r>
              <a:rPr lang="zh-CN" altLang="en-US" dirty="0"/>
              <a:t>通过局部敏感哈希算法（</a:t>
            </a:r>
            <a:r>
              <a:rPr lang="en-US" altLang="zh-CN" dirty="0"/>
              <a:t>LSH</a:t>
            </a:r>
            <a:r>
              <a:rPr lang="zh-CN" altLang="en-US" dirty="0"/>
              <a:t>）高效地计算与每个词关联度最高的 </a:t>
            </a:r>
            <a:r>
              <a:rPr lang="en-US" altLang="zh-CN" dirty="0"/>
              <a:t>n </a:t>
            </a:r>
            <a:r>
              <a:rPr lang="zh-CN" altLang="en-US" dirty="0"/>
              <a:t>个词</a:t>
            </a:r>
          </a:p>
        </p:txBody>
      </p:sp>
      <p:pic>
        <p:nvPicPr>
          <p:cNvPr id="6" name="图片 5">
            <a:extLst>
              <a:ext uri="{FF2B5EF4-FFF2-40B4-BE49-F238E27FC236}">
                <a16:creationId xmlns:a16="http://schemas.microsoft.com/office/drawing/2014/main" id="{D0BD4F13-B0ED-A14C-8991-5D3CEDAE2BFE}"/>
              </a:ext>
            </a:extLst>
          </p:cNvPr>
          <p:cNvPicPr>
            <a:picLocks noChangeAspect="1"/>
          </p:cNvPicPr>
          <p:nvPr/>
        </p:nvPicPr>
        <p:blipFill>
          <a:blip r:embed="rId3"/>
          <a:stretch>
            <a:fillRect/>
          </a:stretch>
        </p:blipFill>
        <p:spPr>
          <a:xfrm>
            <a:off x="2458640" y="2190807"/>
            <a:ext cx="7697821" cy="4190154"/>
          </a:xfrm>
          <a:prstGeom prst="rect">
            <a:avLst/>
          </a:prstGeom>
        </p:spPr>
      </p:pic>
    </p:spTree>
    <p:extLst>
      <p:ext uri="{BB962C8B-B14F-4D97-AF65-F5344CB8AC3E}">
        <p14:creationId xmlns:p14="http://schemas.microsoft.com/office/powerpoint/2010/main" val="10145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24</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长文本处理</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43342" cy="5310104"/>
          </a:xfrm>
        </p:spPr>
        <p:txBody>
          <a:bodyPr/>
          <a:lstStyle/>
          <a:p>
            <a:pPr>
              <a:spcBef>
                <a:spcPts val="600"/>
              </a:spcBef>
            </a:pPr>
            <a:r>
              <a:rPr lang="en-US" altLang="zh-CN" dirty="0"/>
              <a:t>Reformer</a:t>
            </a:r>
            <a:endParaRPr lang="zh-CN" altLang="en-US" dirty="0"/>
          </a:p>
          <a:p>
            <a:pPr lvl="1">
              <a:spcBef>
                <a:spcPts val="600"/>
              </a:spcBef>
            </a:pPr>
            <a:r>
              <a:rPr lang="zh-CN" altLang="en-US" dirty="0"/>
              <a:t>局部敏感哈希注意力的计算</a:t>
            </a:r>
          </a:p>
        </p:txBody>
      </p:sp>
      <p:pic>
        <p:nvPicPr>
          <p:cNvPr id="7" name="图片 6">
            <a:extLst>
              <a:ext uri="{FF2B5EF4-FFF2-40B4-BE49-F238E27FC236}">
                <a16:creationId xmlns:a16="http://schemas.microsoft.com/office/drawing/2014/main" id="{8FCCD361-4732-ED4A-84DF-5AA6C286E32C}"/>
              </a:ext>
            </a:extLst>
          </p:cNvPr>
          <p:cNvPicPr>
            <a:picLocks noChangeAspect="1"/>
          </p:cNvPicPr>
          <p:nvPr/>
        </p:nvPicPr>
        <p:blipFill>
          <a:blip r:embed="rId3"/>
          <a:stretch>
            <a:fillRect/>
          </a:stretch>
        </p:blipFill>
        <p:spPr>
          <a:xfrm>
            <a:off x="2783581" y="2039658"/>
            <a:ext cx="6620831" cy="4420555"/>
          </a:xfrm>
          <a:prstGeom prst="rect">
            <a:avLst/>
          </a:prstGeom>
        </p:spPr>
      </p:pic>
    </p:spTree>
    <p:extLst>
      <p:ext uri="{BB962C8B-B14F-4D97-AF65-F5344CB8AC3E}">
        <p14:creationId xmlns:p14="http://schemas.microsoft.com/office/powerpoint/2010/main" val="316174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25</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长文本处理</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43342" cy="5310104"/>
          </a:xfrm>
        </p:spPr>
        <p:txBody>
          <a:bodyPr/>
          <a:lstStyle/>
          <a:p>
            <a:pPr>
              <a:spcBef>
                <a:spcPts val="600"/>
              </a:spcBef>
            </a:pPr>
            <a:r>
              <a:rPr lang="en-US" altLang="zh-CN" dirty="0" err="1"/>
              <a:t>Longformer</a:t>
            </a:r>
            <a:endParaRPr lang="zh-CN" altLang="en-US" dirty="0"/>
          </a:p>
          <a:p>
            <a:pPr lvl="1">
              <a:spcBef>
                <a:spcPts val="600"/>
              </a:spcBef>
            </a:pPr>
            <a:r>
              <a:rPr lang="zh-CN" altLang="en-US" dirty="0"/>
              <a:t>模型基于稀疏注意力机制，最大可处理长度扩展至</a:t>
            </a:r>
            <a:r>
              <a:rPr lang="en-US" altLang="zh-CN" dirty="0"/>
              <a:t>4096</a:t>
            </a:r>
          </a:p>
          <a:p>
            <a:pPr lvl="1">
              <a:spcBef>
                <a:spcPts val="600"/>
              </a:spcBef>
            </a:pPr>
            <a:r>
              <a:rPr lang="zh-CN" altLang="en-US" dirty="0"/>
              <a:t>三种稀疏注意力模式</a:t>
            </a:r>
            <a:endParaRPr lang="en-US" altLang="zh-CN" dirty="0"/>
          </a:p>
          <a:p>
            <a:pPr lvl="2">
              <a:spcBef>
                <a:spcPts val="600"/>
              </a:spcBef>
            </a:pPr>
            <a:r>
              <a:rPr lang="zh-CN" altLang="en-US" dirty="0"/>
              <a:t>滑动窗口注意力</a:t>
            </a:r>
            <a:endParaRPr lang="en-US" altLang="zh-CN" dirty="0"/>
          </a:p>
          <a:p>
            <a:pPr lvl="2">
              <a:spcBef>
                <a:spcPts val="600"/>
              </a:spcBef>
            </a:pPr>
            <a:r>
              <a:rPr lang="zh-CN" altLang="en-US" dirty="0"/>
              <a:t>扩张滑动窗口注意力</a:t>
            </a:r>
            <a:endParaRPr lang="en-US" altLang="zh-CN" dirty="0"/>
          </a:p>
          <a:p>
            <a:pPr lvl="2">
              <a:spcBef>
                <a:spcPts val="600"/>
              </a:spcBef>
            </a:pPr>
            <a:r>
              <a:rPr lang="zh-CN" altLang="en-US" dirty="0"/>
              <a:t>全局</a:t>
            </a:r>
            <a:r>
              <a:rPr lang="en-US" altLang="zh-CN" dirty="0"/>
              <a:t>+</a:t>
            </a:r>
            <a:r>
              <a:rPr lang="zh-CN" altLang="en-US" dirty="0"/>
              <a:t>滑动窗口注意力</a:t>
            </a:r>
          </a:p>
        </p:txBody>
      </p:sp>
      <p:pic>
        <p:nvPicPr>
          <p:cNvPr id="6" name="图片 5">
            <a:extLst>
              <a:ext uri="{FF2B5EF4-FFF2-40B4-BE49-F238E27FC236}">
                <a16:creationId xmlns:a16="http://schemas.microsoft.com/office/drawing/2014/main" id="{0253BC1A-60A5-8F47-9B48-165CC04B8577}"/>
              </a:ext>
            </a:extLst>
          </p:cNvPr>
          <p:cNvPicPr>
            <a:picLocks noChangeAspect="1"/>
          </p:cNvPicPr>
          <p:nvPr/>
        </p:nvPicPr>
        <p:blipFill>
          <a:blip r:embed="rId3"/>
          <a:stretch>
            <a:fillRect/>
          </a:stretch>
        </p:blipFill>
        <p:spPr>
          <a:xfrm>
            <a:off x="1954258" y="3669997"/>
            <a:ext cx="8279478" cy="2651821"/>
          </a:xfrm>
          <a:prstGeom prst="rect">
            <a:avLst/>
          </a:prstGeom>
        </p:spPr>
      </p:pic>
    </p:spTree>
    <p:extLst>
      <p:ext uri="{BB962C8B-B14F-4D97-AF65-F5344CB8AC3E}">
        <p14:creationId xmlns:p14="http://schemas.microsoft.com/office/powerpoint/2010/main" val="77172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26</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长文本处理</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43342" cy="5310104"/>
          </a:xfrm>
        </p:spPr>
        <p:txBody>
          <a:bodyPr/>
          <a:lstStyle/>
          <a:p>
            <a:pPr>
              <a:spcBef>
                <a:spcPts val="600"/>
              </a:spcBef>
            </a:pPr>
            <a:r>
              <a:rPr lang="en-US" altLang="zh-CN" dirty="0" err="1"/>
              <a:t>BigBird</a:t>
            </a:r>
            <a:endParaRPr lang="zh-CN" altLang="en-US" dirty="0"/>
          </a:p>
          <a:p>
            <a:pPr lvl="1">
              <a:spcBef>
                <a:spcPts val="600"/>
              </a:spcBef>
            </a:pPr>
            <a:r>
              <a:rPr lang="zh-CN" altLang="en-US" dirty="0"/>
              <a:t>模型同样借鉴了稀疏注意力的方法</a:t>
            </a:r>
            <a:endParaRPr lang="en-US" altLang="zh-CN" dirty="0"/>
          </a:p>
          <a:p>
            <a:pPr lvl="1">
              <a:spcBef>
                <a:spcPts val="600"/>
              </a:spcBef>
            </a:pPr>
            <a:r>
              <a:rPr lang="en-US" altLang="zh-CN" dirty="0" err="1"/>
              <a:t>BigBird</a:t>
            </a:r>
            <a:r>
              <a:rPr lang="zh-CN" altLang="en-US" dirty="0"/>
              <a:t>结合了以下三种不同注意力模式</a:t>
            </a:r>
            <a:endParaRPr lang="en-US" altLang="zh-CN" dirty="0"/>
          </a:p>
          <a:p>
            <a:pPr lvl="2">
              <a:spcBef>
                <a:spcPts val="600"/>
              </a:spcBef>
            </a:pPr>
            <a:r>
              <a:rPr lang="zh-CN" altLang="en-US" dirty="0"/>
              <a:t>随机注意力：针对每一个词，随机选取 </a:t>
            </a:r>
            <a:r>
              <a:rPr lang="en-US" altLang="zh-CN" dirty="0"/>
              <a:t>r </a:t>
            </a:r>
            <a:r>
              <a:rPr lang="zh-CN" altLang="en-US" dirty="0"/>
              <a:t>个词参与注意力的计算；</a:t>
            </a:r>
          </a:p>
          <a:p>
            <a:pPr lvl="2">
              <a:spcBef>
                <a:spcPts val="600"/>
              </a:spcBef>
            </a:pPr>
            <a:r>
              <a:rPr lang="zh-CN" altLang="en-US" dirty="0"/>
              <a:t>滑动窗口注意力：与 </a:t>
            </a:r>
            <a:r>
              <a:rPr lang="en-US" altLang="zh-CN" dirty="0" err="1"/>
              <a:t>Longformer</a:t>
            </a:r>
            <a:r>
              <a:rPr lang="en-US" altLang="zh-CN" dirty="0"/>
              <a:t> </a:t>
            </a:r>
            <a:r>
              <a:rPr lang="zh-CN" altLang="en-US" dirty="0"/>
              <a:t>相同，即只利用当前词周围的 </a:t>
            </a:r>
            <a:r>
              <a:rPr lang="en-US" altLang="zh-CN" dirty="0"/>
              <a:t>k </a:t>
            </a:r>
            <a:r>
              <a:rPr lang="zh-CN" altLang="en-US" dirty="0"/>
              <a:t>个词计算注意力；</a:t>
            </a:r>
          </a:p>
          <a:p>
            <a:pPr lvl="2">
              <a:spcBef>
                <a:spcPts val="600"/>
              </a:spcBef>
            </a:pPr>
            <a:r>
              <a:rPr lang="zh-CN" altLang="en-US" dirty="0"/>
              <a:t>全局注意力：与 </a:t>
            </a:r>
            <a:r>
              <a:rPr lang="en-US" altLang="zh-CN" dirty="0" err="1"/>
              <a:t>Longformer</a:t>
            </a:r>
            <a:r>
              <a:rPr lang="en-US" altLang="zh-CN" dirty="0"/>
              <a:t> </a:t>
            </a:r>
            <a:r>
              <a:rPr lang="zh-CN" altLang="en-US" dirty="0"/>
              <a:t>基本相同</a:t>
            </a:r>
            <a:endParaRPr lang="en-US" altLang="zh-CN" dirty="0"/>
          </a:p>
          <a:p>
            <a:pPr lvl="3">
              <a:spcBef>
                <a:spcPts val="600"/>
              </a:spcBef>
            </a:pPr>
            <a:r>
              <a:rPr lang="zh-CN" altLang="en-US" dirty="0"/>
              <a:t>内部 </a:t>
            </a:r>
            <a:r>
              <a:rPr lang="en-US" altLang="zh-CN" dirty="0"/>
              <a:t>Transformer </a:t>
            </a:r>
            <a:r>
              <a:rPr lang="zh-CN" altLang="en-US" dirty="0"/>
              <a:t>组建模式：从输入序列中选择 </a:t>
            </a:r>
            <a:r>
              <a:rPr lang="en-US" altLang="zh-CN" dirty="0"/>
              <a:t>g </a:t>
            </a:r>
            <a:r>
              <a:rPr lang="zh-CN" altLang="en-US" dirty="0"/>
              <a:t>个词，使其能够见到所有词，反之亦然。</a:t>
            </a:r>
            <a:endParaRPr lang="en-US" altLang="zh-CN" dirty="0"/>
          </a:p>
          <a:p>
            <a:pPr lvl="3">
              <a:spcBef>
                <a:spcPts val="600"/>
              </a:spcBef>
            </a:pPr>
            <a:r>
              <a:rPr lang="zh-CN" altLang="en-US" dirty="0"/>
              <a:t>外部 </a:t>
            </a:r>
            <a:r>
              <a:rPr lang="en-US" altLang="zh-CN" dirty="0"/>
              <a:t>Transformer </a:t>
            </a:r>
            <a:r>
              <a:rPr lang="zh-CN" altLang="en-US" dirty="0"/>
              <a:t>组建模式：在输入序列中插入额外的全局标记，使其能够见到所有词，反之亦然。</a:t>
            </a:r>
            <a:endParaRPr lang="en-US" altLang="zh-CN" dirty="0"/>
          </a:p>
        </p:txBody>
      </p:sp>
      <p:pic>
        <p:nvPicPr>
          <p:cNvPr id="7" name="图片 6">
            <a:extLst>
              <a:ext uri="{FF2B5EF4-FFF2-40B4-BE49-F238E27FC236}">
                <a16:creationId xmlns:a16="http://schemas.microsoft.com/office/drawing/2014/main" id="{79C89503-5FA5-0842-AC36-1BCD79764ECB}"/>
              </a:ext>
            </a:extLst>
          </p:cNvPr>
          <p:cNvPicPr>
            <a:picLocks noChangeAspect="1"/>
          </p:cNvPicPr>
          <p:nvPr/>
        </p:nvPicPr>
        <p:blipFill>
          <a:blip r:embed="rId3"/>
          <a:stretch>
            <a:fillRect/>
          </a:stretch>
        </p:blipFill>
        <p:spPr>
          <a:xfrm>
            <a:off x="3651114" y="4384907"/>
            <a:ext cx="5795643" cy="2154559"/>
          </a:xfrm>
          <a:prstGeom prst="rect">
            <a:avLst/>
          </a:prstGeom>
        </p:spPr>
      </p:pic>
    </p:spTree>
    <p:extLst>
      <p:ext uri="{BB962C8B-B14F-4D97-AF65-F5344CB8AC3E}">
        <p14:creationId xmlns:p14="http://schemas.microsoft.com/office/powerpoint/2010/main" val="42808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26383" y="1804841"/>
            <a:ext cx="5167298" cy="453113"/>
          </a:xfrm>
        </p:spPr>
        <p:txBody>
          <a:bodyPr/>
          <a:lstStyle/>
          <a:p>
            <a:r>
              <a:rPr lang="zh-CN" altLang="en-US" dirty="0">
                <a:solidFill>
                  <a:schemeClr val="bg1">
                    <a:lumMod val="75000"/>
                  </a:schemeClr>
                </a:solidFill>
              </a:rPr>
              <a:t>模型优化</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774047" y="1484038"/>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26383" y="2928460"/>
            <a:ext cx="5167298" cy="453113"/>
          </a:xfrm>
        </p:spPr>
        <p:txBody>
          <a:bodyPr/>
          <a:lstStyle/>
          <a:p>
            <a:r>
              <a:rPr lang="zh-CN" altLang="en-US" dirty="0">
                <a:solidFill>
                  <a:schemeClr val="bg1">
                    <a:lumMod val="75000"/>
                  </a:schemeClr>
                </a:solidFill>
              </a:rPr>
              <a:t>长文本处理</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774047" y="2607657"/>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26383" y="4052079"/>
            <a:ext cx="5167298" cy="453113"/>
          </a:xfrm>
        </p:spPr>
        <p:txBody>
          <a:bodyPr/>
          <a:lstStyle/>
          <a:p>
            <a:r>
              <a:rPr lang="zh-CN" altLang="en-US" dirty="0"/>
              <a:t>模型蒸馏与压缩</a:t>
            </a:r>
            <a:endParaRPr lang="en-CN" dirty="0"/>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774047" y="3731276"/>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26383" y="5175698"/>
            <a:ext cx="5167298" cy="453113"/>
          </a:xfrm>
        </p:spPr>
        <p:txBody>
          <a:bodyPr/>
          <a:lstStyle/>
          <a:p>
            <a:r>
              <a:rPr lang="zh-CN" altLang="en-US" dirty="0">
                <a:solidFill>
                  <a:schemeClr val="bg1">
                    <a:lumMod val="75000"/>
                  </a:schemeClr>
                </a:solidFill>
              </a:rPr>
              <a:t>生成模型</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774047" y="4854895"/>
            <a:ext cx="778752" cy="1035222"/>
          </a:xfrm>
        </p:spPr>
        <p:txBody>
          <a:bodyPr/>
          <a:lstStyle/>
          <a:p>
            <a:r>
              <a:rPr lang="en-US" altLang="zh-CN" dirty="0"/>
              <a:t>4</a:t>
            </a:r>
            <a:endParaRPr lang="en-CN" dirty="0"/>
          </a:p>
        </p:txBody>
      </p:sp>
    </p:spTree>
    <p:extLst>
      <p:ext uri="{BB962C8B-B14F-4D97-AF65-F5344CB8AC3E}">
        <p14:creationId xmlns:p14="http://schemas.microsoft.com/office/powerpoint/2010/main" val="1017490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28</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pPr algn="just">
              <a:spcBef>
                <a:spcPts val="600"/>
              </a:spcBef>
            </a:pPr>
            <a:r>
              <a:rPr lang="zh-CN" altLang="en-US" dirty="0"/>
              <a:t>预训练模型参数量趋势</a:t>
            </a:r>
            <a:endParaRPr lang="en-CN" dirty="0"/>
          </a:p>
        </p:txBody>
      </p:sp>
      <p:pic>
        <p:nvPicPr>
          <p:cNvPr id="6" name="图片 5">
            <a:extLst>
              <a:ext uri="{FF2B5EF4-FFF2-40B4-BE49-F238E27FC236}">
                <a16:creationId xmlns:a16="http://schemas.microsoft.com/office/drawing/2014/main" id="{3042E965-138B-A34F-AA50-E40606A31257}"/>
              </a:ext>
            </a:extLst>
          </p:cNvPr>
          <p:cNvPicPr>
            <a:picLocks noChangeAspect="1"/>
          </p:cNvPicPr>
          <p:nvPr/>
        </p:nvPicPr>
        <p:blipFill>
          <a:blip r:embed="rId3"/>
          <a:stretch>
            <a:fillRect/>
          </a:stretch>
        </p:blipFill>
        <p:spPr>
          <a:xfrm>
            <a:off x="2008018" y="1691669"/>
            <a:ext cx="8175963" cy="4689292"/>
          </a:xfrm>
          <a:prstGeom prst="rect">
            <a:avLst/>
          </a:prstGeom>
        </p:spPr>
      </p:pic>
    </p:spTree>
    <p:extLst>
      <p:ext uri="{BB962C8B-B14F-4D97-AF65-F5344CB8AC3E}">
        <p14:creationId xmlns:p14="http://schemas.microsoft.com/office/powerpoint/2010/main" val="255948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29</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为什么需要模型压缩与知识蒸馏技术？</a:t>
            </a:r>
            <a:endParaRPr lang="zh-CN" altLang="en-US" dirty="0"/>
          </a:p>
          <a:p>
            <a:pPr lvl="1"/>
            <a:r>
              <a:rPr lang="zh-CN" altLang="en-US" dirty="0"/>
              <a:t>预训练模型通常需要占用很大的空间，并且训练和推断时间也很慢</a:t>
            </a:r>
          </a:p>
          <a:p>
            <a:pPr lvl="1"/>
            <a:r>
              <a:rPr lang="zh-CN" altLang="en-US" dirty="0"/>
              <a:t>直接在实际产品或应用中使用预训练模型难以满足时间和空间需求</a:t>
            </a:r>
          </a:p>
          <a:p>
            <a:pPr lvl="1"/>
            <a:r>
              <a:rPr lang="zh-CN" altLang="en-US" b="1" dirty="0"/>
              <a:t>知识蒸馏技术</a:t>
            </a:r>
            <a:r>
              <a:rPr lang="zh-CN" altLang="en-US" dirty="0"/>
              <a:t>可以在不损失或少量损失性能的情况下，将大模型的知识迁移到小模型，从而提升推断速度</a:t>
            </a:r>
          </a:p>
        </p:txBody>
      </p:sp>
      <p:pic>
        <p:nvPicPr>
          <p:cNvPr id="6" name="图片 5">
            <a:extLst>
              <a:ext uri="{FF2B5EF4-FFF2-40B4-BE49-F238E27FC236}">
                <a16:creationId xmlns:a16="http://schemas.microsoft.com/office/drawing/2014/main" id="{7CF3DA13-0D70-E34D-B374-13AF0FBE1174}"/>
              </a:ext>
            </a:extLst>
          </p:cNvPr>
          <p:cNvPicPr>
            <a:picLocks noChangeAspect="1"/>
          </p:cNvPicPr>
          <p:nvPr/>
        </p:nvPicPr>
        <p:blipFill>
          <a:blip r:embed="rId3"/>
          <a:stretch>
            <a:fillRect/>
          </a:stretch>
        </p:blipFill>
        <p:spPr>
          <a:xfrm>
            <a:off x="3170744" y="3549493"/>
            <a:ext cx="5850512" cy="2329535"/>
          </a:xfrm>
          <a:prstGeom prst="rect">
            <a:avLst/>
          </a:prstGeom>
        </p:spPr>
      </p:pic>
      <p:sp>
        <p:nvSpPr>
          <p:cNvPr id="8" name="文本框 7">
            <a:extLst>
              <a:ext uri="{FF2B5EF4-FFF2-40B4-BE49-F238E27FC236}">
                <a16:creationId xmlns:a16="http://schemas.microsoft.com/office/drawing/2014/main" id="{52F472CE-4463-024A-ACD1-626DB845754E}"/>
              </a:ext>
            </a:extLst>
          </p:cNvPr>
          <p:cNvSpPr txBox="1"/>
          <p:nvPr/>
        </p:nvSpPr>
        <p:spPr>
          <a:xfrm>
            <a:off x="4299625" y="5945328"/>
            <a:ext cx="3592749" cy="369332"/>
          </a:xfrm>
          <a:prstGeom prst="rect">
            <a:avLst/>
          </a:prstGeom>
          <a:noFill/>
        </p:spPr>
        <p:txBody>
          <a:bodyPr wrap="square">
            <a:spAutoFit/>
          </a:bodyPr>
          <a:lstStyle/>
          <a:p>
            <a:pPr algn="ctr"/>
            <a:r>
              <a:rPr lang="zh-CN" altLang="en-US" b="1" dirty="0">
                <a:solidFill>
                  <a:srgbClr val="000000"/>
                </a:solidFill>
                <a:effectLst/>
                <a:latin typeface="PingFang SC" panose="020B0400000000000000" pitchFamily="34" charset="-122"/>
                <a:ea typeface="PingFang SC" panose="020B0400000000000000" pitchFamily="34" charset="-122"/>
              </a:rPr>
              <a:t>知识蒸馏过程：</a:t>
            </a:r>
            <a:r>
              <a:rPr lang="zh-CN" altLang="en-US" b="1" dirty="0">
                <a:solidFill>
                  <a:srgbClr val="000000"/>
                </a:solidFill>
                <a:effectLst/>
                <a:latin typeface="Helvetica Neue" panose="02000503000000020004" pitchFamily="2" charset="0"/>
                <a:ea typeface="PingFang SC Semibold" panose="020B0400000000000000" pitchFamily="34" charset="-122"/>
              </a:rPr>
              <a:t>“</a:t>
            </a:r>
            <a:r>
              <a:rPr lang="zh-CN" altLang="en-US" b="1" dirty="0">
                <a:solidFill>
                  <a:srgbClr val="000000"/>
                </a:solidFill>
                <a:effectLst/>
                <a:latin typeface="PingFang SC" panose="020B0400000000000000" pitchFamily="34" charset="-122"/>
                <a:ea typeface="PingFang SC" panose="020B0400000000000000" pitchFamily="34" charset="-122"/>
              </a:rPr>
              <a:t>老师教学生</a:t>
            </a:r>
            <a:r>
              <a:rPr lang="zh-CN" altLang="en-US" b="1" dirty="0">
                <a:solidFill>
                  <a:srgbClr val="000000"/>
                </a:solidFill>
                <a:effectLst/>
                <a:latin typeface="Helvetica Neue" panose="02000503000000020004" pitchFamily="2" charset="0"/>
                <a:ea typeface="PingFang SC Semibold" panose="020B0400000000000000" pitchFamily="34" charset="-122"/>
              </a:rPr>
              <a:t>”</a:t>
            </a:r>
            <a:endParaRPr lang="zh-CN" altLang="en-US" dirty="0">
              <a:solidFill>
                <a:srgbClr val="000000"/>
              </a:solidFill>
              <a:effectLst/>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24619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26383" y="1804841"/>
            <a:ext cx="5167298" cy="453113"/>
          </a:xfrm>
        </p:spPr>
        <p:txBody>
          <a:bodyPr/>
          <a:lstStyle/>
          <a:p>
            <a:r>
              <a:rPr lang="zh-CN" altLang="en-US" dirty="0"/>
              <a:t>模型优化</a:t>
            </a:r>
            <a:endParaRPr lang="en-CN" dirty="0"/>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774047" y="1484038"/>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26383" y="2928460"/>
            <a:ext cx="5167298" cy="453113"/>
          </a:xfrm>
        </p:spPr>
        <p:txBody>
          <a:bodyPr/>
          <a:lstStyle/>
          <a:p>
            <a:r>
              <a:rPr lang="zh-CN" altLang="en-US" dirty="0">
                <a:solidFill>
                  <a:schemeClr val="bg1">
                    <a:lumMod val="75000"/>
                  </a:schemeClr>
                </a:solidFill>
              </a:rPr>
              <a:t>长文本处理</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774047" y="2607657"/>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26383" y="4052079"/>
            <a:ext cx="5167298" cy="453113"/>
          </a:xfrm>
        </p:spPr>
        <p:txBody>
          <a:bodyPr/>
          <a:lstStyle/>
          <a:p>
            <a:r>
              <a:rPr lang="zh-CN" altLang="en-US" dirty="0">
                <a:solidFill>
                  <a:schemeClr val="bg1">
                    <a:lumMod val="75000"/>
                  </a:schemeClr>
                </a:solidFill>
              </a:rPr>
              <a:t>模型蒸馏与压缩</a:t>
            </a:r>
            <a:endParaRPr lang="en-CN" dirty="0">
              <a:solidFill>
                <a:schemeClr val="bg1">
                  <a:lumMod val="75000"/>
                </a:schemeClr>
              </a:solidFill>
            </a:endParaRP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774047" y="3731276"/>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26383" y="5175698"/>
            <a:ext cx="5167298" cy="453113"/>
          </a:xfrm>
        </p:spPr>
        <p:txBody>
          <a:bodyPr/>
          <a:lstStyle/>
          <a:p>
            <a:r>
              <a:rPr lang="zh-CN" altLang="en-US" dirty="0">
                <a:solidFill>
                  <a:schemeClr val="bg1">
                    <a:lumMod val="75000"/>
                  </a:schemeClr>
                </a:solidFill>
              </a:rPr>
              <a:t>生成模型</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774047" y="4854895"/>
            <a:ext cx="778752" cy="1035222"/>
          </a:xfrm>
        </p:spPr>
        <p:txBody>
          <a:bodyPr/>
          <a:lstStyle/>
          <a:p>
            <a:r>
              <a:rPr lang="en-US" altLang="zh-CN" dirty="0"/>
              <a:t>4</a:t>
            </a:r>
            <a:endParaRPr lang="en-CN" dirty="0"/>
          </a:p>
        </p:txBody>
      </p:sp>
    </p:spTree>
    <p:extLst>
      <p:ext uri="{BB962C8B-B14F-4D97-AF65-F5344CB8AC3E}">
        <p14:creationId xmlns:p14="http://schemas.microsoft.com/office/powerpoint/2010/main" val="2385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30</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6177827" cy="5310104"/>
          </a:xfrm>
        </p:spPr>
        <p:txBody>
          <a:bodyPr/>
          <a:lstStyle/>
          <a:p>
            <a:r>
              <a:rPr lang="en-US" altLang="zh-CN" b="1" dirty="0" err="1"/>
              <a:t>DistilBERT</a:t>
            </a:r>
            <a:endParaRPr lang="en-US" altLang="zh-CN" dirty="0"/>
          </a:p>
          <a:p>
            <a:pPr lvl="1"/>
            <a:r>
              <a:rPr lang="zh-CN" altLang="en-US" dirty="0"/>
              <a:t>通用、任务无关的</a:t>
            </a:r>
            <a:r>
              <a:rPr lang="en-US" altLang="zh-CN" dirty="0"/>
              <a:t>6</a:t>
            </a:r>
            <a:r>
              <a:rPr lang="zh-CN" altLang="en-US" dirty="0"/>
              <a:t>层</a:t>
            </a:r>
            <a:r>
              <a:rPr lang="en-US" altLang="zh-CN" dirty="0"/>
              <a:t>BERT</a:t>
            </a:r>
            <a:endParaRPr lang="zh-CN" altLang="en-US" dirty="0"/>
          </a:p>
          <a:p>
            <a:pPr lvl="1"/>
            <a:r>
              <a:rPr lang="zh-CN" altLang="en-US" dirty="0"/>
              <a:t>相比</a:t>
            </a:r>
            <a:r>
              <a:rPr lang="en-US" altLang="zh-CN" dirty="0"/>
              <a:t>BERT-base</a:t>
            </a:r>
            <a:r>
              <a:rPr lang="zh-CN" altLang="en-US" dirty="0"/>
              <a:t>，小</a:t>
            </a:r>
            <a:r>
              <a:rPr lang="en-US" altLang="zh-CN" dirty="0"/>
              <a:t>40%</a:t>
            </a:r>
            <a:r>
              <a:rPr lang="zh-CN" altLang="en-US" dirty="0"/>
              <a:t>、快</a:t>
            </a:r>
            <a:r>
              <a:rPr lang="en-US" altLang="zh-CN" dirty="0"/>
              <a:t>60%</a:t>
            </a:r>
            <a:r>
              <a:rPr lang="zh-CN" altLang="en-US" dirty="0"/>
              <a:t>、在</a:t>
            </a:r>
            <a:r>
              <a:rPr lang="en-US" altLang="zh-CN" dirty="0"/>
              <a:t>NLU</a:t>
            </a:r>
            <a:r>
              <a:rPr lang="zh-CN" altLang="en-US" dirty="0"/>
              <a:t>任务上可达到原模型的</a:t>
            </a:r>
            <a:r>
              <a:rPr lang="en-US" altLang="zh-CN" dirty="0"/>
              <a:t>97%</a:t>
            </a:r>
            <a:endParaRPr lang="zh-CN" altLang="en-US" dirty="0"/>
          </a:p>
          <a:p>
            <a:pPr lvl="1"/>
            <a:r>
              <a:rPr lang="zh-CN" altLang="en-US" dirty="0"/>
              <a:t>使用</a:t>
            </a:r>
            <a:r>
              <a:rPr lang="en-US" altLang="zh-CN" dirty="0"/>
              <a:t>MLM</a:t>
            </a:r>
            <a:r>
              <a:rPr lang="zh-CN" altLang="en-US" dirty="0"/>
              <a:t>预训练任务进行知识蒸馏（无</a:t>
            </a:r>
            <a:r>
              <a:rPr lang="en-US" altLang="zh-CN" dirty="0"/>
              <a:t>NSP</a:t>
            </a:r>
            <a:r>
              <a:rPr lang="zh-CN" altLang="en-US" dirty="0"/>
              <a:t>）</a:t>
            </a:r>
          </a:p>
          <a:p>
            <a:pPr lvl="1"/>
            <a:r>
              <a:rPr lang="zh-CN" altLang="en-US" dirty="0"/>
              <a:t>训练目标由以下三部分组成</a:t>
            </a:r>
          </a:p>
          <a:p>
            <a:pPr lvl="2"/>
            <a:r>
              <a:rPr lang="zh-CN" altLang="en-US" dirty="0"/>
              <a:t>由数据集自带的硬标签（</a:t>
            </a:r>
            <a:r>
              <a:rPr lang="en-US" altLang="zh-CN" dirty="0"/>
              <a:t>hard-labels</a:t>
            </a:r>
            <a:r>
              <a:rPr lang="zh-CN" altLang="en-US" dirty="0"/>
              <a:t>）计算的有监督</a:t>
            </a:r>
            <a:r>
              <a:rPr lang="en-US" altLang="zh-CN" dirty="0"/>
              <a:t>MLM</a:t>
            </a:r>
            <a:r>
              <a:rPr lang="zh-CN" altLang="en-US" dirty="0"/>
              <a:t>损失</a:t>
            </a:r>
          </a:p>
          <a:p>
            <a:pPr lvl="2"/>
            <a:r>
              <a:rPr lang="zh-CN" altLang="en-US" dirty="0"/>
              <a:t>由教师模型提供的软标签（</a:t>
            </a:r>
            <a:r>
              <a:rPr lang="en-US" altLang="zh-CN" dirty="0"/>
              <a:t>soft-labels</a:t>
            </a:r>
            <a:r>
              <a:rPr lang="zh-CN" altLang="en-US" dirty="0"/>
              <a:t>）计算的蒸馏</a:t>
            </a:r>
            <a:r>
              <a:rPr lang="en-US" altLang="zh-CN" dirty="0"/>
              <a:t>MLM</a:t>
            </a:r>
            <a:r>
              <a:rPr lang="zh-CN" altLang="en-US" dirty="0"/>
              <a:t>损失</a:t>
            </a:r>
          </a:p>
          <a:p>
            <a:pPr lvl="2"/>
            <a:r>
              <a:rPr lang="zh-CN" altLang="en-US" dirty="0"/>
              <a:t>教师模型和学生模型隐层输出之间的余弦相似度损失</a:t>
            </a:r>
          </a:p>
          <a:p>
            <a:pPr lvl="1"/>
            <a:endParaRPr lang="zh-CN" altLang="en-US" dirty="0"/>
          </a:p>
        </p:txBody>
      </p:sp>
      <p:pic>
        <p:nvPicPr>
          <p:cNvPr id="6" name="图片 5">
            <a:extLst>
              <a:ext uri="{FF2B5EF4-FFF2-40B4-BE49-F238E27FC236}">
                <a16:creationId xmlns:a16="http://schemas.microsoft.com/office/drawing/2014/main" id="{D15CA7E1-B14C-214C-98BB-7C83B98FB473}"/>
              </a:ext>
            </a:extLst>
          </p:cNvPr>
          <p:cNvPicPr>
            <a:picLocks noChangeAspect="1"/>
          </p:cNvPicPr>
          <p:nvPr/>
        </p:nvPicPr>
        <p:blipFill>
          <a:blip r:embed="rId3"/>
          <a:stretch>
            <a:fillRect/>
          </a:stretch>
        </p:blipFill>
        <p:spPr>
          <a:xfrm>
            <a:off x="7001778" y="1579947"/>
            <a:ext cx="4921766" cy="4291924"/>
          </a:xfrm>
          <a:prstGeom prst="rect">
            <a:avLst/>
          </a:prstGeom>
        </p:spPr>
      </p:pic>
    </p:spTree>
    <p:extLst>
      <p:ext uri="{BB962C8B-B14F-4D97-AF65-F5344CB8AC3E}">
        <p14:creationId xmlns:p14="http://schemas.microsoft.com/office/powerpoint/2010/main" val="239244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31</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56312" cy="5310104"/>
          </a:xfrm>
        </p:spPr>
        <p:txBody>
          <a:bodyPr/>
          <a:lstStyle/>
          <a:p>
            <a:r>
              <a:rPr lang="en-US" altLang="zh-CN" b="1" dirty="0" err="1"/>
              <a:t>DistilBERT</a:t>
            </a:r>
            <a:endParaRPr lang="en-US" altLang="zh-CN" dirty="0"/>
          </a:p>
          <a:p>
            <a:pPr lvl="1"/>
            <a:r>
              <a:rPr lang="zh-CN" altLang="en-US" dirty="0"/>
              <a:t>总损失函数</a:t>
            </a:r>
            <a:endParaRPr lang="en-US" altLang="zh-CN" dirty="0"/>
          </a:p>
          <a:p>
            <a:pPr lvl="1"/>
            <a:endParaRPr lang="en-US" altLang="zh-CN" dirty="0"/>
          </a:p>
          <a:p>
            <a:pPr lvl="1"/>
            <a:endParaRPr lang="en-US" altLang="zh-CN" dirty="0"/>
          </a:p>
          <a:p>
            <a:pPr lvl="1"/>
            <a:r>
              <a:rPr lang="zh-CN" altLang="en-US" dirty="0"/>
              <a:t>有监督</a:t>
            </a:r>
            <a:r>
              <a:rPr lang="en-US" altLang="zh-CN" dirty="0"/>
              <a:t>MLM</a:t>
            </a:r>
            <a:r>
              <a:rPr lang="zh-CN" altLang="en-US" dirty="0"/>
              <a:t>损失</a:t>
            </a:r>
            <a:endParaRPr lang="en-US" altLang="zh-CN" dirty="0"/>
          </a:p>
          <a:p>
            <a:pPr marL="457200" lvl="1" indent="0">
              <a:buNone/>
            </a:pPr>
            <a:endParaRPr lang="en-US" altLang="zh-CN" dirty="0"/>
          </a:p>
          <a:p>
            <a:pPr marL="457200" lvl="1" indent="0">
              <a:buNone/>
            </a:pPr>
            <a:endParaRPr lang="en-US" altLang="zh-CN" dirty="0"/>
          </a:p>
          <a:p>
            <a:pPr lvl="1"/>
            <a:r>
              <a:rPr lang="zh-CN" altLang="en-US" dirty="0"/>
              <a:t>蒸馏</a:t>
            </a:r>
            <a:r>
              <a:rPr lang="en-US" altLang="zh-CN" dirty="0"/>
              <a:t>MLM</a:t>
            </a:r>
            <a:r>
              <a:rPr lang="zh-CN" altLang="en-US" dirty="0"/>
              <a:t>损失</a:t>
            </a:r>
            <a:endParaRPr lang="en-US" altLang="zh-CN" dirty="0"/>
          </a:p>
          <a:p>
            <a:pPr lvl="1"/>
            <a:endParaRPr lang="en-US" altLang="zh-CN" dirty="0"/>
          </a:p>
          <a:p>
            <a:pPr lvl="1"/>
            <a:r>
              <a:rPr lang="zh-CN" altLang="en-US" dirty="0"/>
              <a:t>词向量余弦损失</a:t>
            </a:r>
            <a:endParaRPr lang="en-US" altLang="zh-CN" dirty="0"/>
          </a:p>
          <a:p>
            <a:pPr marL="457200" lvl="1" indent="0">
              <a:buNone/>
            </a:pPr>
            <a:endParaRPr lang="zh-CN" altLang="en-US" dirty="0"/>
          </a:p>
        </p:txBody>
      </p:sp>
      <p:pic>
        <p:nvPicPr>
          <p:cNvPr id="7" name="图片 6">
            <a:extLst>
              <a:ext uri="{FF2B5EF4-FFF2-40B4-BE49-F238E27FC236}">
                <a16:creationId xmlns:a16="http://schemas.microsoft.com/office/drawing/2014/main" id="{C63A0812-4A2A-5143-9CAF-C918514F8A31}"/>
              </a:ext>
            </a:extLst>
          </p:cNvPr>
          <p:cNvPicPr>
            <a:picLocks noChangeAspect="1"/>
          </p:cNvPicPr>
          <p:nvPr/>
        </p:nvPicPr>
        <p:blipFill>
          <a:blip r:embed="rId3"/>
          <a:stretch>
            <a:fillRect/>
          </a:stretch>
        </p:blipFill>
        <p:spPr>
          <a:xfrm>
            <a:off x="4070350" y="1926212"/>
            <a:ext cx="4051300" cy="774700"/>
          </a:xfrm>
          <a:prstGeom prst="rect">
            <a:avLst/>
          </a:prstGeom>
        </p:spPr>
      </p:pic>
      <p:pic>
        <p:nvPicPr>
          <p:cNvPr id="8" name="图片 7">
            <a:extLst>
              <a:ext uri="{FF2B5EF4-FFF2-40B4-BE49-F238E27FC236}">
                <a16:creationId xmlns:a16="http://schemas.microsoft.com/office/drawing/2014/main" id="{45A4D1D7-9F22-1C40-92DB-29105B8F0FB5}"/>
              </a:ext>
            </a:extLst>
          </p:cNvPr>
          <p:cNvPicPr>
            <a:picLocks noChangeAspect="1"/>
          </p:cNvPicPr>
          <p:nvPr/>
        </p:nvPicPr>
        <p:blipFill>
          <a:blip r:embed="rId4"/>
          <a:stretch>
            <a:fillRect/>
          </a:stretch>
        </p:blipFill>
        <p:spPr>
          <a:xfrm>
            <a:off x="4382175" y="3120466"/>
            <a:ext cx="3427649" cy="796099"/>
          </a:xfrm>
          <a:prstGeom prst="rect">
            <a:avLst/>
          </a:prstGeom>
        </p:spPr>
      </p:pic>
      <p:pic>
        <p:nvPicPr>
          <p:cNvPr id="9" name="图片 8">
            <a:extLst>
              <a:ext uri="{FF2B5EF4-FFF2-40B4-BE49-F238E27FC236}">
                <a16:creationId xmlns:a16="http://schemas.microsoft.com/office/drawing/2014/main" id="{F98BB93F-8CCC-DF4E-85B7-B8F72D0FBFF6}"/>
              </a:ext>
            </a:extLst>
          </p:cNvPr>
          <p:cNvPicPr>
            <a:picLocks noChangeAspect="1"/>
          </p:cNvPicPr>
          <p:nvPr/>
        </p:nvPicPr>
        <p:blipFill>
          <a:blip r:embed="rId5"/>
          <a:stretch>
            <a:fillRect/>
          </a:stretch>
        </p:blipFill>
        <p:spPr>
          <a:xfrm>
            <a:off x="4634013" y="4201160"/>
            <a:ext cx="2923973" cy="765802"/>
          </a:xfrm>
          <a:prstGeom prst="rect">
            <a:avLst/>
          </a:prstGeom>
        </p:spPr>
      </p:pic>
      <p:pic>
        <p:nvPicPr>
          <p:cNvPr id="10" name="图片 9">
            <a:extLst>
              <a:ext uri="{FF2B5EF4-FFF2-40B4-BE49-F238E27FC236}">
                <a16:creationId xmlns:a16="http://schemas.microsoft.com/office/drawing/2014/main" id="{38B7B10B-4EE9-B94C-B89B-5BA42BD6B6FB}"/>
              </a:ext>
            </a:extLst>
          </p:cNvPr>
          <p:cNvPicPr>
            <a:picLocks noChangeAspect="1"/>
          </p:cNvPicPr>
          <p:nvPr/>
        </p:nvPicPr>
        <p:blipFill>
          <a:blip r:embed="rId6"/>
          <a:stretch>
            <a:fillRect/>
          </a:stretch>
        </p:blipFill>
        <p:spPr>
          <a:xfrm>
            <a:off x="4540249" y="5350111"/>
            <a:ext cx="3111500" cy="647700"/>
          </a:xfrm>
          <a:prstGeom prst="rect">
            <a:avLst/>
          </a:prstGeom>
        </p:spPr>
      </p:pic>
    </p:spTree>
    <p:extLst>
      <p:ext uri="{BB962C8B-B14F-4D97-AF65-F5344CB8AC3E}">
        <p14:creationId xmlns:p14="http://schemas.microsoft.com/office/powerpoint/2010/main" val="113980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32</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6177827" cy="5310104"/>
          </a:xfrm>
        </p:spPr>
        <p:txBody>
          <a:bodyPr/>
          <a:lstStyle/>
          <a:p>
            <a:r>
              <a:rPr lang="en-US" altLang="zh-CN" b="1" dirty="0" err="1"/>
              <a:t>TinyBERT</a:t>
            </a:r>
            <a:endParaRPr lang="zh-CN" altLang="en-US" dirty="0"/>
          </a:p>
          <a:p>
            <a:pPr lvl="1"/>
            <a:r>
              <a:rPr lang="zh-CN" altLang="en-US" dirty="0"/>
              <a:t>提出了一种对</a:t>
            </a:r>
            <a:r>
              <a:rPr lang="en-US" altLang="zh-CN" dirty="0"/>
              <a:t>BERT</a:t>
            </a:r>
            <a:r>
              <a:rPr lang="zh-CN" altLang="en-US" dirty="0"/>
              <a:t>不同层进行匹配的蒸馏策略</a:t>
            </a:r>
          </a:p>
          <a:p>
            <a:pPr lvl="1"/>
            <a:r>
              <a:rPr lang="zh-CN" altLang="en-US" dirty="0"/>
              <a:t>提出了两阶段蒸馏策略，在预训练和精调阶段均进行知识蒸馏</a:t>
            </a:r>
          </a:p>
          <a:p>
            <a:pPr lvl="1"/>
            <a:r>
              <a:rPr lang="en-US" altLang="zh-CN" dirty="0" err="1"/>
              <a:t>TinyBERT</a:t>
            </a:r>
            <a:r>
              <a:rPr lang="zh-CN" altLang="en-US" dirty="0"/>
              <a:t>能达到教师模型</a:t>
            </a:r>
            <a:r>
              <a:rPr lang="en-US" altLang="zh-CN" dirty="0"/>
              <a:t>BERT-base</a:t>
            </a:r>
            <a:r>
              <a:rPr lang="zh-CN" altLang="en-US" dirty="0"/>
              <a:t>的</a:t>
            </a:r>
            <a:r>
              <a:rPr lang="en-US" altLang="zh-CN" dirty="0"/>
              <a:t>96%</a:t>
            </a:r>
            <a:r>
              <a:rPr lang="zh-CN" altLang="en-US" dirty="0"/>
              <a:t>的效果（</a:t>
            </a:r>
            <a:r>
              <a:rPr lang="en-US" altLang="zh-CN" dirty="0"/>
              <a:t>GLUE</a:t>
            </a:r>
            <a:r>
              <a:rPr lang="zh-CN" altLang="en-US" dirty="0"/>
              <a:t>），大小只有教师的</a:t>
            </a:r>
            <a:r>
              <a:rPr lang="en-US" altLang="zh-CN" dirty="0"/>
              <a:t>13.3%</a:t>
            </a:r>
            <a:endParaRPr lang="zh-CN" altLang="en-US" dirty="0"/>
          </a:p>
          <a:p>
            <a:pPr lvl="1"/>
            <a:r>
              <a:rPr lang="zh-CN" altLang="en-US" dirty="0"/>
              <a:t>蒸馏损失由</a:t>
            </a:r>
            <a:r>
              <a:rPr lang="en-US" altLang="zh-CN" dirty="0"/>
              <a:t>3</a:t>
            </a:r>
            <a:r>
              <a:rPr lang="zh-CN" altLang="en-US" dirty="0"/>
              <a:t>部分组成</a:t>
            </a:r>
            <a:endParaRPr lang="en-US" altLang="zh-CN" dirty="0"/>
          </a:p>
          <a:p>
            <a:pPr lvl="2"/>
            <a:r>
              <a:rPr lang="zh-CN" altLang="en-US" dirty="0"/>
              <a:t>词向量损失</a:t>
            </a:r>
            <a:endParaRPr lang="en-US" altLang="zh-CN" dirty="0"/>
          </a:p>
          <a:p>
            <a:pPr lvl="2"/>
            <a:r>
              <a:rPr lang="zh-CN" altLang="en-US" dirty="0"/>
              <a:t>中间层损失</a:t>
            </a:r>
            <a:endParaRPr lang="en-US" altLang="zh-CN" dirty="0"/>
          </a:p>
          <a:p>
            <a:pPr lvl="2"/>
            <a:r>
              <a:rPr lang="zh-CN" altLang="en-US" dirty="0"/>
              <a:t>预测层损失</a:t>
            </a:r>
          </a:p>
        </p:txBody>
      </p:sp>
      <p:pic>
        <p:nvPicPr>
          <p:cNvPr id="7" name="图片 6">
            <a:extLst>
              <a:ext uri="{FF2B5EF4-FFF2-40B4-BE49-F238E27FC236}">
                <a16:creationId xmlns:a16="http://schemas.microsoft.com/office/drawing/2014/main" id="{8EFA39B0-EE5E-4045-8EC8-31BC714ED767}"/>
              </a:ext>
            </a:extLst>
          </p:cNvPr>
          <p:cNvPicPr>
            <a:picLocks noChangeAspect="1"/>
          </p:cNvPicPr>
          <p:nvPr/>
        </p:nvPicPr>
        <p:blipFill>
          <a:blip r:embed="rId3"/>
          <a:stretch>
            <a:fillRect/>
          </a:stretch>
        </p:blipFill>
        <p:spPr>
          <a:xfrm>
            <a:off x="7305068" y="1282572"/>
            <a:ext cx="4745371" cy="5098389"/>
          </a:xfrm>
          <a:prstGeom prst="rect">
            <a:avLst/>
          </a:prstGeom>
        </p:spPr>
      </p:pic>
    </p:spTree>
    <p:extLst>
      <p:ext uri="{BB962C8B-B14F-4D97-AF65-F5344CB8AC3E}">
        <p14:creationId xmlns:p14="http://schemas.microsoft.com/office/powerpoint/2010/main" val="177753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33</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56312" cy="5310104"/>
          </a:xfrm>
        </p:spPr>
        <p:txBody>
          <a:bodyPr/>
          <a:lstStyle/>
          <a:p>
            <a:r>
              <a:rPr lang="en-US" altLang="zh-CN" b="1" dirty="0" err="1"/>
              <a:t>TinyBERT</a:t>
            </a:r>
            <a:endParaRPr lang="en-US" altLang="zh-CN" dirty="0"/>
          </a:p>
          <a:p>
            <a:pPr lvl="1"/>
            <a:r>
              <a:rPr lang="zh-CN" altLang="en-US" dirty="0"/>
              <a:t>总损失函数</a:t>
            </a:r>
            <a:endParaRPr lang="en-US" altLang="zh-CN" dirty="0"/>
          </a:p>
          <a:p>
            <a:pPr marL="457200" lvl="1" indent="0">
              <a:buNone/>
            </a:pPr>
            <a:endParaRPr lang="en-US" altLang="zh-CN" dirty="0"/>
          </a:p>
          <a:p>
            <a:pPr lvl="1"/>
            <a:r>
              <a:rPr lang="zh-CN" altLang="en-US" dirty="0"/>
              <a:t>词向量层损失</a:t>
            </a:r>
            <a:endParaRPr lang="en-US" altLang="zh-CN" dirty="0"/>
          </a:p>
          <a:p>
            <a:pPr marL="457200" lvl="1" indent="0">
              <a:buNone/>
            </a:pPr>
            <a:endParaRPr lang="en-US" altLang="zh-CN" dirty="0"/>
          </a:p>
          <a:p>
            <a:pPr lvl="1"/>
            <a:r>
              <a:rPr lang="zh-CN" altLang="en-US" dirty="0"/>
              <a:t>中间层损失</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预测层损失</a:t>
            </a:r>
            <a:endParaRPr lang="en-US" altLang="zh-CN" dirty="0"/>
          </a:p>
          <a:p>
            <a:pPr marL="457200" lvl="1" indent="0">
              <a:buNone/>
            </a:pPr>
            <a:endParaRPr lang="zh-CN" altLang="en-US" dirty="0"/>
          </a:p>
        </p:txBody>
      </p:sp>
      <p:pic>
        <p:nvPicPr>
          <p:cNvPr id="6" name="图片 5">
            <a:extLst>
              <a:ext uri="{FF2B5EF4-FFF2-40B4-BE49-F238E27FC236}">
                <a16:creationId xmlns:a16="http://schemas.microsoft.com/office/drawing/2014/main" id="{1A4356ED-72ED-7248-99D1-BAD9AFEDE745}"/>
              </a:ext>
            </a:extLst>
          </p:cNvPr>
          <p:cNvPicPr>
            <a:picLocks noChangeAspect="1"/>
          </p:cNvPicPr>
          <p:nvPr/>
        </p:nvPicPr>
        <p:blipFill>
          <a:blip r:embed="rId3"/>
          <a:stretch>
            <a:fillRect/>
          </a:stretch>
        </p:blipFill>
        <p:spPr>
          <a:xfrm>
            <a:off x="4114799" y="1470613"/>
            <a:ext cx="3962400" cy="774700"/>
          </a:xfrm>
          <a:prstGeom prst="rect">
            <a:avLst/>
          </a:prstGeom>
        </p:spPr>
      </p:pic>
      <p:pic>
        <p:nvPicPr>
          <p:cNvPr id="11" name="图片 10">
            <a:extLst>
              <a:ext uri="{FF2B5EF4-FFF2-40B4-BE49-F238E27FC236}">
                <a16:creationId xmlns:a16="http://schemas.microsoft.com/office/drawing/2014/main" id="{1E21D645-23D2-A54E-A133-C41B93897F51}"/>
              </a:ext>
            </a:extLst>
          </p:cNvPr>
          <p:cNvPicPr>
            <a:picLocks noChangeAspect="1"/>
          </p:cNvPicPr>
          <p:nvPr/>
        </p:nvPicPr>
        <p:blipFill>
          <a:blip r:embed="rId4"/>
          <a:stretch>
            <a:fillRect/>
          </a:stretch>
        </p:blipFill>
        <p:spPr>
          <a:xfrm>
            <a:off x="4279899" y="2346163"/>
            <a:ext cx="3632200" cy="825500"/>
          </a:xfrm>
          <a:prstGeom prst="rect">
            <a:avLst/>
          </a:prstGeom>
        </p:spPr>
      </p:pic>
      <p:pic>
        <p:nvPicPr>
          <p:cNvPr id="12" name="图片 11">
            <a:extLst>
              <a:ext uri="{FF2B5EF4-FFF2-40B4-BE49-F238E27FC236}">
                <a16:creationId xmlns:a16="http://schemas.microsoft.com/office/drawing/2014/main" id="{9A3C030E-E625-B444-AACF-80D189FE7D8D}"/>
              </a:ext>
            </a:extLst>
          </p:cNvPr>
          <p:cNvPicPr>
            <a:picLocks noChangeAspect="1"/>
          </p:cNvPicPr>
          <p:nvPr/>
        </p:nvPicPr>
        <p:blipFill>
          <a:blip r:embed="rId5"/>
          <a:stretch>
            <a:fillRect/>
          </a:stretch>
        </p:blipFill>
        <p:spPr>
          <a:xfrm>
            <a:off x="4114799" y="3364467"/>
            <a:ext cx="4136822" cy="510337"/>
          </a:xfrm>
          <a:prstGeom prst="rect">
            <a:avLst/>
          </a:prstGeom>
        </p:spPr>
      </p:pic>
      <p:pic>
        <p:nvPicPr>
          <p:cNvPr id="13" name="图片 12">
            <a:extLst>
              <a:ext uri="{FF2B5EF4-FFF2-40B4-BE49-F238E27FC236}">
                <a16:creationId xmlns:a16="http://schemas.microsoft.com/office/drawing/2014/main" id="{7DB18F5B-0AA9-AA4E-9664-53C164CF1B7E}"/>
              </a:ext>
            </a:extLst>
          </p:cNvPr>
          <p:cNvPicPr>
            <a:picLocks noChangeAspect="1"/>
          </p:cNvPicPr>
          <p:nvPr/>
        </p:nvPicPr>
        <p:blipFill>
          <a:blip r:embed="rId6"/>
          <a:stretch>
            <a:fillRect/>
          </a:stretch>
        </p:blipFill>
        <p:spPr>
          <a:xfrm>
            <a:off x="4114799" y="3918771"/>
            <a:ext cx="4136822" cy="588923"/>
          </a:xfrm>
          <a:prstGeom prst="rect">
            <a:avLst/>
          </a:prstGeom>
        </p:spPr>
      </p:pic>
      <p:pic>
        <p:nvPicPr>
          <p:cNvPr id="14" name="图片 13">
            <a:extLst>
              <a:ext uri="{FF2B5EF4-FFF2-40B4-BE49-F238E27FC236}">
                <a16:creationId xmlns:a16="http://schemas.microsoft.com/office/drawing/2014/main" id="{D79BB67B-A2E7-844B-A68B-312633250BA1}"/>
              </a:ext>
            </a:extLst>
          </p:cNvPr>
          <p:cNvPicPr>
            <a:picLocks noChangeAspect="1"/>
          </p:cNvPicPr>
          <p:nvPr/>
        </p:nvPicPr>
        <p:blipFill>
          <a:blip r:embed="rId7"/>
          <a:stretch>
            <a:fillRect/>
          </a:stretch>
        </p:blipFill>
        <p:spPr>
          <a:xfrm>
            <a:off x="4114799" y="4536312"/>
            <a:ext cx="4136822" cy="631170"/>
          </a:xfrm>
          <a:prstGeom prst="rect">
            <a:avLst/>
          </a:prstGeom>
        </p:spPr>
      </p:pic>
      <p:pic>
        <p:nvPicPr>
          <p:cNvPr id="15" name="图片 14">
            <a:extLst>
              <a:ext uri="{FF2B5EF4-FFF2-40B4-BE49-F238E27FC236}">
                <a16:creationId xmlns:a16="http://schemas.microsoft.com/office/drawing/2014/main" id="{E1978F45-CC43-5B4A-8339-188CB3282132}"/>
              </a:ext>
            </a:extLst>
          </p:cNvPr>
          <p:cNvPicPr>
            <a:picLocks noChangeAspect="1"/>
          </p:cNvPicPr>
          <p:nvPr/>
        </p:nvPicPr>
        <p:blipFill>
          <a:blip r:embed="rId8"/>
          <a:stretch>
            <a:fillRect/>
          </a:stretch>
        </p:blipFill>
        <p:spPr>
          <a:xfrm>
            <a:off x="4793641" y="5444927"/>
            <a:ext cx="2604717" cy="820942"/>
          </a:xfrm>
          <a:prstGeom prst="rect">
            <a:avLst/>
          </a:prstGeom>
        </p:spPr>
      </p:pic>
    </p:spTree>
    <p:extLst>
      <p:ext uri="{BB962C8B-B14F-4D97-AF65-F5344CB8AC3E}">
        <p14:creationId xmlns:p14="http://schemas.microsoft.com/office/powerpoint/2010/main" val="90537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34</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err="1"/>
              <a:t>TinyBERT</a:t>
            </a:r>
            <a:r>
              <a:rPr lang="zh-CN" altLang="en-US" b="1" dirty="0"/>
              <a:t>：两段式蒸馏</a:t>
            </a:r>
            <a:endParaRPr lang="zh-CN" altLang="en-US" dirty="0"/>
          </a:p>
          <a:p>
            <a:pPr lvl="1"/>
            <a:r>
              <a:rPr lang="zh-CN" altLang="en-US" dirty="0"/>
              <a:t>通用蒸馏：利用原始</a:t>
            </a:r>
            <a:r>
              <a:rPr lang="en-US" altLang="zh-CN" dirty="0"/>
              <a:t>BERT</a:t>
            </a:r>
            <a:r>
              <a:rPr lang="zh-CN" altLang="en-US" dirty="0"/>
              <a:t>作为教师，并使用大规模文本训练</a:t>
            </a:r>
            <a:r>
              <a:rPr lang="en-US" altLang="zh-CN" dirty="0"/>
              <a:t>MLM</a:t>
            </a:r>
            <a:r>
              <a:rPr lang="zh-CN" altLang="en-US" dirty="0"/>
              <a:t>任务</a:t>
            </a:r>
          </a:p>
          <a:p>
            <a:pPr lvl="1"/>
            <a:r>
              <a:rPr lang="zh-CN" altLang="en-US" dirty="0"/>
              <a:t>特定任务蒸馏：使用精调过的</a:t>
            </a:r>
            <a:r>
              <a:rPr lang="en-US" altLang="zh-CN" dirty="0"/>
              <a:t>BERT</a:t>
            </a:r>
            <a:r>
              <a:rPr lang="zh-CN" altLang="en-US" dirty="0"/>
              <a:t>作为教师，使用数据增广后的任务数据进行蒸馏</a:t>
            </a:r>
          </a:p>
        </p:txBody>
      </p:sp>
      <p:pic>
        <p:nvPicPr>
          <p:cNvPr id="7" name="图片 6">
            <a:extLst>
              <a:ext uri="{FF2B5EF4-FFF2-40B4-BE49-F238E27FC236}">
                <a16:creationId xmlns:a16="http://schemas.microsoft.com/office/drawing/2014/main" id="{8A0BB2DB-3CA2-A743-942A-58DAA284A001}"/>
              </a:ext>
            </a:extLst>
          </p:cNvPr>
          <p:cNvPicPr>
            <a:picLocks noChangeAspect="1"/>
          </p:cNvPicPr>
          <p:nvPr/>
        </p:nvPicPr>
        <p:blipFill>
          <a:blip r:embed="rId3"/>
          <a:stretch>
            <a:fillRect/>
          </a:stretch>
        </p:blipFill>
        <p:spPr>
          <a:xfrm>
            <a:off x="2049236" y="3323804"/>
            <a:ext cx="8145294" cy="2557545"/>
          </a:xfrm>
          <a:prstGeom prst="rect">
            <a:avLst/>
          </a:prstGeom>
        </p:spPr>
      </p:pic>
    </p:spTree>
    <p:extLst>
      <p:ext uri="{BB962C8B-B14F-4D97-AF65-F5344CB8AC3E}">
        <p14:creationId xmlns:p14="http://schemas.microsoft.com/office/powerpoint/2010/main" val="42411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35</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7" y="1070857"/>
            <a:ext cx="5633078" cy="5310104"/>
          </a:xfrm>
        </p:spPr>
        <p:txBody>
          <a:bodyPr/>
          <a:lstStyle/>
          <a:p>
            <a:r>
              <a:rPr lang="en-US" altLang="zh-CN" b="1" dirty="0" err="1"/>
              <a:t>MobileBERT</a:t>
            </a:r>
            <a:endParaRPr lang="en-US" altLang="zh-CN" dirty="0"/>
          </a:p>
          <a:p>
            <a:pPr lvl="1"/>
            <a:r>
              <a:rPr lang="en-US" altLang="zh-CN" dirty="0" err="1"/>
              <a:t>MobileBERT</a:t>
            </a:r>
            <a:r>
              <a:rPr lang="zh-CN" altLang="en-US" dirty="0"/>
              <a:t>与</a:t>
            </a:r>
            <a:r>
              <a:rPr lang="en-US" altLang="zh-CN" dirty="0"/>
              <a:t>BERT-large</a:t>
            </a:r>
            <a:r>
              <a:rPr lang="zh-CN" altLang="en-US" dirty="0"/>
              <a:t>深度相同但更“苗条”</a:t>
            </a:r>
          </a:p>
          <a:p>
            <a:pPr lvl="1"/>
            <a:r>
              <a:rPr lang="zh-CN" altLang="en-US" dirty="0"/>
              <a:t>在自注意力和前馈神经网络的设计上也有一定的改进</a:t>
            </a:r>
          </a:p>
          <a:p>
            <a:pPr lvl="1"/>
            <a:r>
              <a:rPr lang="zh-CN" altLang="en-US" dirty="0"/>
              <a:t>能够达到教师模型（</a:t>
            </a:r>
            <a:r>
              <a:rPr lang="en-US" altLang="zh-CN" dirty="0"/>
              <a:t>BERT-base</a:t>
            </a:r>
            <a:r>
              <a:rPr lang="zh-CN" altLang="en-US" dirty="0"/>
              <a:t>）</a:t>
            </a:r>
            <a:r>
              <a:rPr lang="en-US" altLang="zh-CN" dirty="0"/>
              <a:t>99.2%</a:t>
            </a:r>
            <a:r>
              <a:rPr lang="zh-CN" altLang="en-US" dirty="0"/>
              <a:t>的性能效果（以</a:t>
            </a:r>
            <a:r>
              <a:rPr lang="en-US" altLang="zh-CN" dirty="0"/>
              <a:t>GLUE</a:t>
            </a:r>
            <a:r>
              <a:rPr lang="zh-CN" altLang="en-US" dirty="0"/>
              <a:t>为测试基准），推理速度快</a:t>
            </a:r>
            <a:r>
              <a:rPr lang="en-US" altLang="zh-CN" dirty="0"/>
              <a:t>5.5</a:t>
            </a:r>
            <a:r>
              <a:rPr lang="zh-CN" altLang="en-US" dirty="0"/>
              <a:t>倍，参数量降低至</a:t>
            </a:r>
            <a:r>
              <a:rPr lang="en-US" altLang="zh-CN" dirty="0"/>
              <a:t>23.2%</a:t>
            </a:r>
            <a:endParaRPr lang="zh-CN" altLang="en-US" dirty="0"/>
          </a:p>
          <a:p>
            <a:pPr lvl="1"/>
            <a:r>
              <a:rPr lang="zh-CN" altLang="en-US" dirty="0"/>
              <a:t>蒸馏损失由</a:t>
            </a:r>
            <a:r>
              <a:rPr lang="en-US" altLang="zh-CN" dirty="0"/>
              <a:t>3</a:t>
            </a:r>
            <a:r>
              <a:rPr lang="zh-CN" altLang="en-US" dirty="0"/>
              <a:t>部分组成</a:t>
            </a:r>
            <a:endParaRPr lang="en-US" altLang="zh-CN" dirty="0"/>
          </a:p>
          <a:p>
            <a:pPr lvl="2"/>
            <a:r>
              <a:rPr lang="en-US" altLang="zh-CN" dirty="0"/>
              <a:t>MLM</a:t>
            </a:r>
            <a:r>
              <a:rPr lang="zh-CN" altLang="en-US" dirty="0"/>
              <a:t>损失</a:t>
            </a:r>
            <a:endParaRPr lang="en-US" altLang="zh-CN" dirty="0"/>
          </a:p>
          <a:p>
            <a:pPr lvl="2"/>
            <a:r>
              <a:rPr lang="zh-CN" altLang="en-US" dirty="0"/>
              <a:t>隐含层匹配损失</a:t>
            </a:r>
            <a:endParaRPr lang="en-US" altLang="zh-CN" dirty="0"/>
          </a:p>
          <a:p>
            <a:pPr lvl="2"/>
            <a:r>
              <a:rPr lang="zh-CN" altLang="en-US" dirty="0"/>
              <a:t>注意力匹配损失（</a:t>
            </a:r>
            <a:r>
              <a:rPr lang="en-US" altLang="zh-CN" dirty="0"/>
              <a:t>KL</a:t>
            </a:r>
            <a:r>
              <a:rPr lang="zh-CN" altLang="en-US" dirty="0"/>
              <a:t>散度）</a:t>
            </a:r>
          </a:p>
        </p:txBody>
      </p:sp>
      <p:pic>
        <p:nvPicPr>
          <p:cNvPr id="6" name="图片 5">
            <a:extLst>
              <a:ext uri="{FF2B5EF4-FFF2-40B4-BE49-F238E27FC236}">
                <a16:creationId xmlns:a16="http://schemas.microsoft.com/office/drawing/2014/main" id="{555E2378-A2A2-9E4C-A544-7C7B3F2BE2D2}"/>
              </a:ext>
            </a:extLst>
          </p:cNvPr>
          <p:cNvPicPr>
            <a:picLocks noChangeAspect="1"/>
          </p:cNvPicPr>
          <p:nvPr/>
        </p:nvPicPr>
        <p:blipFill>
          <a:blip r:embed="rId3"/>
          <a:stretch>
            <a:fillRect/>
          </a:stretch>
        </p:blipFill>
        <p:spPr>
          <a:xfrm>
            <a:off x="6307551" y="1957096"/>
            <a:ext cx="5833867" cy="3537626"/>
          </a:xfrm>
          <a:prstGeom prst="rect">
            <a:avLst/>
          </a:prstGeom>
        </p:spPr>
      </p:pic>
    </p:spTree>
    <p:extLst>
      <p:ext uri="{BB962C8B-B14F-4D97-AF65-F5344CB8AC3E}">
        <p14:creationId xmlns:p14="http://schemas.microsoft.com/office/powerpoint/2010/main" val="388857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36</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7" y="1070857"/>
            <a:ext cx="5633078" cy="5310104"/>
          </a:xfrm>
        </p:spPr>
        <p:txBody>
          <a:bodyPr/>
          <a:lstStyle/>
          <a:p>
            <a:r>
              <a:rPr lang="en-US" altLang="zh-CN" b="1" dirty="0" err="1"/>
              <a:t>MobileBERT</a:t>
            </a:r>
            <a:endParaRPr lang="zh-CN" altLang="en-US" dirty="0"/>
          </a:p>
          <a:p>
            <a:pPr lvl="1"/>
            <a:r>
              <a:rPr lang="zh-CN" altLang="en-US" dirty="0"/>
              <a:t>渐进式知识迁移（</a:t>
            </a:r>
            <a:r>
              <a:rPr lang="en-US" altLang="zh-CN" dirty="0"/>
              <a:t>Progressive Knowledge Transfer</a:t>
            </a:r>
            <a:r>
              <a:rPr lang="zh-CN" altLang="en-US" dirty="0"/>
              <a:t>）</a:t>
            </a:r>
            <a:endParaRPr lang="en-US" altLang="zh-CN" dirty="0"/>
          </a:p>
          <a:p>
            <a:pPr lvl="2"/>
            <a:r>
              <a:rPr lang="zh-CN" altLang="en-US" dirty="0"/>
              <a:t>词向量层和最终分类输出层的权重是直接从教师模型拷贝至学生模型的，始终不参与参数更新</a:t>
            </a:r>
          </a:p>
          <a:p>
            <a:pPr lvl="2"/>
            <a:r>
              <a:rPr lang="zh-CN" altLang="en-US" dirty="0"/>
              <a:t>对于中间的 </a:t>
            </a:r>
            <a:r>
              <a:rPr lang="en-US" altLang="zh-CN" dirty="0"/>
              <a:t>Transformer </a:t>
            </a:r>
            <a:r>
              <a:rPr lang="zh-CN" altLang="en-US" dirty="0"/>
              <a:t>层，采用了渐进的方式逐步训练</a:t>
            </a:r>
          </a:p>
          <a:p>
            <a:pPr lvl="2"/>
            <a:r>
              <a:rPr lang="zh-CN" altLang="en-US" dirty="0"/>
              <a:t>当学生模型学习教师模型的第   层时，学生模型中所有小于   层的权重均不参与更新</a:t>
            </a:r>
          </a:p>
        </p:txBody>
      </p:sp>
      <p:pic>
        <p:nvPicPr>
          <p:cNvPr id="7" name="图片 6">
            <a:extLst>
              <a:ext uri="{FF2B5EF4-FFF2-40B4-BE49-F238E27FC236}">
                <a16:creationId xmlns:a16="http://schemas.microsoft.com/office/drawing/2014/main" id="{55135FAB-6877-BD43-88C5-6E9CBBCC4C02}"/>
              </a:ext>
            </a:extLst>
          </p:cNvPr>
          <p:cNvPicPr>
            <a:picLocks noChangeAspect="1"/>
          </p:cNvPicPr>
          <p:nvPr/>
        </p:nvPicPr>
        <p:blipFill>
          <a:blip r:embed="rId3"/>
          <a:stretch>
            <a:fillRect/>
          </a:stretch>
        </p:blipFill>
        <p:spPr>
          <a:xfrm>
            <a:off x="6569297" y="1801318"/>
            <a:ext cx="5380998" cy="3849181"/>
          </a:xfrm>
          <a:prstGeom prst="rect">
            <a:avLst/>
          </a:prstGeom>
        </p:spPr>
      </p:pic>
    </p:spTree>
    <p:extLst>
      <p:ext uri="{BB962C8B-B14F-4D97-AF65-F5344CB8AC3E}">
        <p14:creationId xmlns:p14="http://schemas.microsoft.com/office/powerpoint/2010/main" val="266741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37</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TextBrewer: An Open-Source Knowledge Distillation Toolkit</a:t>
            </a:r>
            <a:endParaRPr lang="en-US" altLang="zh-CN" dirty="0"/>
          </a:p>
          <a:p>
            <a:pPr lvl="1"/>
            <a:r>
              <a:rPr lang="zh-CN" altLang="en-US" dirty="0"/>
              <a:t>推出了首个面向自然语言处理领域的基于</a:t>
            </a:r>
            <a:r>
              <a:rPr lang="en-US" altLang="zh-CN" dirty="0" err="1"/>
              <a:t>Pytorch</a:t>
            </a:r>
            <a:r>
              <a:rPr lang="zh-CN" altLang="en-US" dirty="0"/>
              <a:t>的知识蒸馏工具包</a:t>
            </a:r>
          </a:p>
          <a:p>
            <a:pPr lvl="1"/>
            <a:r>
              <a:rPr lang="zh-CN" altLang="en-US" dirty="0"/>
              <a:t>提供了方便、快捷、易用的知识蒸馏框架，少量性能损失换取大幅速度提升</a:t>
            </a:r>
          </a:p>
          <a:p>
            <a:pPr lvl="1"/>
            <a:r>
              <a:rPr lang="en-US" altLang="zh-CN" u="sng" dirty="0">
                <a:hlinkClick r:id="rId3"/>
              </a:rPr>
              <a:t>http://textbrewer.hfl-rc.com/</a:t>
            </a:r>
            <a:r>
              <a:rPr lang="en-US" altLang="zh-CN" dirty="0"/>
              <a:t> </a:t>
            </a:r>
            <a:r>
              <a:rPr lang="zh-CN" altLang="en-US" dirty="0"/>
              <a:t>或通过 </a:t>
            </a:r>
            <a:r>
              <a:rPr lang="en-US" altLang="zh-CN" b="1" dirty="0"/>
              <a:t>pip install </a:t>
            </a:r>
            <a:r>
              <a:rPr lang="en-US" altLang="zh-CN" b="1" dirty="0" err="1"/>
              <a:t>textbrewer</a:t>
            </a:r>
            <a:r>
              <a:rPr lang="en-US" altLang="zh-CN" dirty="0"/>
              <a:t> </a:t>
            </a:r>
            <a:r>
              <a:rPr lang="zh-CN" altLang="en-US" dirty="0"/>
              <a:t>安装</a:t>
            </a:r>
          </a:p>
        </p:txBody>
      </p:sp>
      <p:sp>
        <p:nvSpPr>
          <p:cNvPr id="7" name="文本框 6">
            <a:extLst>
              <a:ext uri="{FF2B5EF4-FFF2-40B4-BE49-F238E27FC236}">
                <a16:creationId xmlns:a16="http://schemas.microsoft.com/office/drawing/2014/main" id="{644D5DE4-018C-454F-992E-E5A5E7D806AD}"/>
              </a:ext>
            </a:extLst>
          </p:cNvPr>
          <p:cNvSpPr txBox="1"/>
          <p:nvPr/>
        </p:nvSpPr>
        <p:spPr>
          <a:xfrm>
            <a:off x="2614282" y="4586814"/>
            <a:ext cx="7386536" cy="17049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模型无关：适用于多种模型结构（主要面向Transfomer结构）</a:t>
            </a:r>
          </a:p>
          <a:p>
            <a:pPr marL="285750" indent="-285750">
              <a:lnSpc>
                <a:spcPct val="150000"/>
              </a:lnSpc>
              <a:buFont typeface="Arial" panose="020B0604020202020204" pitchFamily="34" charset="0"/>
              <a:buChar char="•"/>
            </a:pPr>
            <a:r>
              <a:rPr lang="zh-CN" altLang="en-US" dirty="0"/>
              <a:t>方便灵活：可自由组合多种蒸馏方法，支持增加自定义损失等模块</a:t>
            </a:r>
          </a:p>
          <a:p>
            <a:pPr marL="285750" indent="-285750">
              <a:lnSpc>
                <a:spcPct val="150000"/>
              </a:lnSpc>
              <a:buFont typeface="Arial" panose="020B0604020202020204" pitchFamily="34" charset="0"/>
              <a:buChar char="•"/>
            </a:pPr>
            <a:r>
              <a:rPr lang="zh-CN" altLang="en-US" dirty="0"/>
              <a:t>非侵入式：无需对教师与学生模型本身结构进行修改</a:t>
            </a:r>
          </a:p>
          <a:p>
            <a:pPr marL="285750" indent="-285750">
              <a:lnSpc>
                <a:spcPct val="150000"/>
              </a:lnSpc>
              <a:buFont typeface="Arial" panose="020B0604020202020204" pitchFamily="34" charset="0"/>
              <a:buChar char="•"/>
            </a:pPr>
            <a:r>
              <a:rPr lang="zh-CN" altLang="en-US" dirty="0"/>
              <a:t>适用面广：支持典型NLP任务，如文本分类、阅读理解、序列标注等</a:t>
            </a:r>
          </a:p>
        </p:txBody>
      </p:sp>
      <p:pic>
        <p:nvPicPr>
          <p:cNvPr id="8" name="图片 7">
            <a:extLst>
              <a:ext uri="{FF2B5EF4-FFF2-40B4-BE49-F238E27FC236}">
                <a16:creationId xmlns:a16="http://schemas.microsoft.com/office/drawing/2014/main" id="{F4343FF8-9CEC-D44C-98B3-4D47F8346D54}"/>
              </a:ext>
            </a:extLst>
          </p:cNvPr>
          <p:cNvPicPr>
            <a:picLocks noChangeAspect="1"/>
          </p:cNvPicPr>
          <p:nvPr/>
        </p:nvPicPr>
        <p:blipFill>
          <a:blip r:embed="rId4"/>
          <a:stretch>
            <a:fillRect/>
          </a:stretch>
        </p:blipFill>
        <p:spPr>
          <a:xfrm>
            <a:off x="3907047" y="3523184"/>
            <a:ext cx="4801005" cy="956375"/>
          </a:xfrm>
          <a:prstGeom prst="rect">
            <a:avLst/>
          </a:prstGeom>
        </p:spPr>
      </p:pic>
    </p:spTree>
    <p:extLst>
      <p:ext uri="{BB962C8B-B14F-4D97-AF65-F5344CB8AC3E}">
        <p14:creationId xmlns:p14="http://schemas.microsoft.com/office/powerpoint/2010/main" val="96463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38</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TextBrewer: </a:t>
            </a:r>
            <a:r>
              <a:rPr lang="zh-CN" altLang="en-US" b="1" dirty="0"/>
              <a:t>整体架构</a:t>
            </a:r>
            <a:endParaRPr lang="en-US" altLang="zh-CN" dirty="0"/>
          </a:p>
          <a:p>
            <a:pPr lvl="1"/>
            <a:r>
              <a:rPr lang="en-US" altLang="zh-CN" dirty="0"/>
              <a:t>Distillers</a:t>
            </a:r>
            <a:r>
              <a:rPr lang="zh-CN" altLang="en-US" dirty="0"/>
              <a:t>：用于执行实际的知识蒸馏工作</a:t>
            </a:r>
          </a:p>
          <a:p>
            <a:pPr lvl="1"/>
            <a:r>
              <a:rPr lang="en-US" altLang="zh-CN" dirty="0"/>
              <a:t>Configurations</a:t>
            </a:r>
            <a:r>
              <a:rPr lang="zh-CN" altLang="en-US" dirty="0"/>
              <a:t>：为</a:t>
            </a:r>
            <a:r>
              <a:rPr lang="en-US" altLang="zh-CN" dirty="0"/>
              <a:t>Distillers</a:t>
            </a:r>
            <a:r>
              <a:rPr lang="zh-CN" altLang="en-US" dirty="0"/>
              <a:t>提供必要的配置</a:t>
            </a:r>
          </a:p>
          <a:p>
            <a:pPr lvl="1"/>
            <a:r>
              <a:rPr lang="en-US" altLang="zh-CN" dirty="0"/>
              <a:t>Utilities</a:t>
            </a:r>
            <a:r>
              <a:rPr lang="zh-CN" altLang="en-US" dirty="0"/>
              <a:t>：包含一些辅助的功能，如模型参数统计等</a:t>
            </a:r>
          </a:p>
        </p:txBody>
      </p:sp>
      <p:pic>
        <p:nvPicPr>
          <p:cNvPr id="6" name="图片 5">
            <a:extLst>
              <a:ext uri="{FF2B5EF4-FFF2-40B4-BE49-F238E27FC236}">
                <a16:creationId xmlns:a16="http://schemas.microsoft.com/office/drawing/2014/main" id="{408E3A3B-CB33-2343-83BE-EAB68EBD5BCB}"/>
              </a:ext>
            </a:extLst>
          </p:cNvPr>
          <p:cNvPicPr>
            <a:picLocks noChangeAspect="1"/>
          </p:cNvPicPr>
          <p:nvPr/>
        </p:nvPicPr>
        <p:blipFill>
          <a:blip r:embed="rId3"/>
          <a:stretch>
            <a:fillRect/>
          </a:stretch>
        </p:blipFill>
        <p:spPr>
          <a:xfrm>
            <a:off x="2487106" y="3291818"/>
            <a:ext cx="7217788" cy="2806478"/>
          </a:xfrm>
          <a:prstGeom prst="rect">
            <a:avLst/>
          </a:prstGeom>
        </p:spPr>
      </p:pic>
    </p:spTree>
    <p:extLst>
      <p:ext uri="{BB962C8B-B14F-4D97-AF65-F5344CB8AC3E}">
        <p14:creationId xmlns:p14="http://schemas.microsoft.com/office/powerpoint/2010/main" val="398485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39</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6398321" cy="5310104"/>
          </a:xfrm>
        </p:spPr>
        <p:txBody>
          <a:bodyPr/>
          <a:lstStyle/>
          <a:p>
            <a:r>
              <a:rPr lang="en-US" altLang="zh-CN" b="1" dirty="0"/>
              <a:t>TextBrewer</a:t>
            </a:r>
            <a:r>
              <a:rPr lang="zh-CN" altLang="en-US" b="1" dirty="0"/>
              <a:t>：工作流程</a:t>
            </a:r>
            <a:endParaRPr lang="zh-CN" altLang="en-US" dirty="0"/>
          </a:p>
          <a:p>
            <a:pPr lvl="1"/>
            <a:r>
              <a:rPr lang="zh-CN" altLang="en-US" b="1" dirty="0"/>
              <a:t>第一步：开始蒸馏之前的准备工作</a:t>
            </a:r>
            <a:endParaRPr lang="zh-CN" altLang="en-US" dirty="0"/>
          </a:p>
          <a:p>
            <a:pPr lvl="2"/>
            <a:r>
              <a:rPr lang="zh-CN" altLang="en-US" dirty="0"/>
              <a:t>训练教师模型，定义并初始化学生模型</a:t>
            </a:r>
          </a:p>
          <a:p>
            <a:pPr lvl="2"/>
            <a:r>
              <a:rPr lang="zh-CN" altLang="en-US" dirty="0"/>
              <a:t>构造蒸馏用数据集的</a:t>
            </a:r>
            <a:r>
              <a:rPr lang="en-US" altLang="zh-CN" dirty="0" err="1"/>
              <a:t>DataLoader</a:t>
            </a:r>
            <a:endParaRPr lang="en-US" altLang="zh-CN" dirty="0"/>
          </a:p>
          <a:p>
            <a:pPr lvl="1"/>
            <a:r>
              <a:rPr lang="zh-CN" altLang="en-US" b="1" dirty="0"/>
              <a:t>第二步 </a:t>
            </a:r>
            <a:r>
              <a:rPr lang="en-US" altLang="zh-CN" b="1" dirty="0"/>
              <a:t>: </a:t>
            </a:r>
            <a:r>
              <a:rPr lang="zh-CN" altLang="en-US" b="1" dirty="0"/>
              <a:t>知识蒸馏</a:t>
            </a:r>
            <a:endParaRPr lang="zh-CN" altLang="en-US" dirty="0"/>
          </a:p>
          <a:p>
            <a:pPr lvl="2"/>
            <a:r>
              <a:rPr lang="zh-CN" altLang="en-US" dirty="0"/>
              <a:t>初始化</a:t>
            </a:r>
            <a:r>
              <a:rPr lang="en-US" altLang="zh-CN" dirty="0"/>
              <a:t>Distiller</a:t>
            </a:r>
            <a:r>
              <a:rPr lang="zh-CN" altLang="en-US" dirty="0"/>
              <a:t>，构造训练配置和蒸馏配置</a:t>
            </a:r>
          </a:p>
          <a:p>
            <a:pPr lvl="2"/>
            <a:r>
              <a:rPr lang="zh-CN" altLang="en-US" dirty="0"/>
              <a:t>定义</a:t>
            </a:r>
            <a:r>
              <a:rPr lang="en-US" altLang="zh-CN" dirty="0"/>
              <a:t>adaptors</a:t>
            </a:r>
            <a:r>
              <a:rPr lang="zh-CN" altLang="en-US" dirty="0"/>
              <a:t>和</a:t>
            </a:r>
            <a:r>
              <a:rPr lang="en-US" altLang="zh-CN" dirty="0"/>
              <a:t>callback</a:t>
            </a:r>
            <a:r>
              <a:rPr lang="zh-CN" altLang="en-US" dirty="0"/>
              <a:t>，分别用于适配模型输入输出和训练过程中的回调</a:t>
            </a:r>
          </a:p>
          <a:p>
            <a:pPr lvl="2"/>
            <a:r>
              <a:rPr lang="zh-CN" altLang="en-US" dirty="0"/>
              <a:t>调用</a:t>
            </a:r>
            <a:r>
              <a:rPr lang="en-US" altLang="zh-CN" dirty="0"/>
              <a:t>Distiller</a:t>
            </a:r>
            <a:r>
              <a:rPr lang="zh-CN" altLang="en-US" dirty="0"/>
              <a:t>的</a:t>
            </a:r>
            <a:r>
              <a:rPr lang="en-US" altLang="zh-CN" dirty="0"/>
              <a:t>train</a:t>
            </a:r>
            <a:r>
              <a:rPr lang="zh-CN" altLang="en-US" dirty="0"/>
              <a:t>方法开始蒸馏</a:t>
            </a:r>
          </a:p>
          <a:p>
            <a:pPr lvl="1"/>
            <a:r>
              <a:rPr lang="zh-CN" altLang="en-US" dirty="0"/>
              <a:t>一共只需</a:t>
            </a:r>
            <a:r>
              <a:rPr lang="en-US" altLang="zh-CN" dirty="0"/>
              <a:t>20</a:t>
            </a:r>
            <a:r>
              <a:rPr lang="zh-CN" altLang="en-US" dirty="0"/>
              <a:t>行左右的代码！</a:t>
            </a:r>
          </a:p>
        </p:txBody>
      </p:sp>
      <p:pic>
        <p:nvPicPr>
          <p:cNvPr id="7" name="图片 6">
            <a:extLst>
              <a:ext uri="{FF2B5EF4-FFF2-40B4-BE49-F238E27FC236}">
                <a16:creationId xmlns:a16="http://schemas.microsoft.com/office/drawing/2014/main" id="{B289C33C-6280-0945-9680-86EB181CFB92}"/>
              </a:ext>
            </a:extLst>
          </p:cNvPr>
          <p:cNvPicPr>
            <a:picLocks noChangeAspect="1"/>
          </p:cNvPicPr>
          <p:nvPr/>
        </p:nvPicPr>
        <p:blipFill>
          <a:blip r:embed="rId3"/>
          <a:stretch>
            <a:fillRect/>
          </a:stretch>
        </p:blipFill>
        <p:spPr>
          <a:xfrm>
            <a:off x="7346714" y="927369"/>
            <a:ext cx="4554610" cy="3815485"/>
          </a:xfrm>
          <a:prstGeom prst="rect">
            <a:avLst/>
          </a:prstGeom>
        </p:spPr>
      </p:pic>
      <p:pic>
        <p:nvPicPr>
          <p:cNvPr id="8" name="图片 7">
            <a:extLst>
              <a:ext uri="{FF2B5EF4-FFF2-40B4-BE49-F238E27FC236}">
                <a16:creationId xmlns:a16="http://schemas.microsoft.com/office/drawing/2014/main" id="{15C5F172-0760-584C-88C9-4597FE960565}"/>
              </a:ext>
            </a:extLst>
          </p:cNvPr>
          <p:cNvPicPr>
            <a:picLocks noChangeAspect="1"/>
          </p:cNvPicPr>
          <p:nvPr/>
        </p:nvPicPr>
        <p:blipFill>
          <a:blip r:embed="rId4"/>
          <a:stretch>
            <a:fillRect/>
          </a:stretch>
        </p:blipFill>
        <p:spPr>
          <a:xfrm>
            <a:off x="5752289" y="4871952"/>
            <a:ext cx="6025609" cy="1616263"/>
          </a:xfrm>
          <a:prstGeom prst="rect">
            <a:avLst/>
          </a:prstGeom>
        </p:spPr>
      </p:pic>
    </p:spTree>
    <p:extLst>
      <p:ext uri="{BB962C8B-B14F-4D97-AF65-F5344CB8AC3E}">
        <p14:creationId xmlns:p14="http://schemas.microsoft.com/office/powerpoint/2010/main" val="190627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err="1"/>
              <a:t>XLNet</a:t>
            </a:r>
            <a:r>
              <a:rPr lang="en-US" altLang="zh-CN" b="1" dirty="0"/>
              <a:t>: </a:t>
            </a:r>
            <a:r>
              <a:rPr lang="en-US" altLang="zh-CN" dirty="0"/>
              <a:t>Transformer-</a:t>
            </a:r>
            <a:r>
              <a:rPr lang="en-US" altLang="zh-CN" b="1" dirty="0"/>
              <a:t>XL Net</a:t>
            </a:r>
            <a:endParaRPr lang="en-US" altLang="zh-CN" dirty="0"/>
          </a:p>
          <a:p>
            <a:pPr lvl="1"/>
            <a:r>
              <a:rPr lang="zh-CN" altLang="en-US" dirty="0"/>
              <a:t>提出了一种可以捕获双向上下文的基于自回归的语言建模方法</a:t>
            </a:r>
          </a:p>
          <a:p>
            <a:pPr lvl="1"/>
            <a:r>
              <a:rPr lang="zh-CN" altLang="en-US" dirty="0"/>
              <a:t>解决了</a:t>
            </a:r>
            <a:r>
              <a:rPr lang="en-US" altLang="zh-CN" dirty="0"/>
              <a:t>BERT</a:t>
            </a:r>
            <a:r>
              <a:rPr lang="zh-CN" altLang="en-US" dirty="0"/>
              <a:t>中存在的“</a:t>
            </a:r>
            <a:r>
              <a:rPr lang="zh-CN" altLang="en-US" b="1" dirty="0"/>
              <a:t>预训练</a:t>
            </a:r>
            <a:r>
              <a:rPr lang="en-US" altLang="zh-CN" b="1" dirty="0"/>
              <a:t>-</a:t>
            </a:r>
            <a:r>
              <a:rPr lang="zh-CN" altLang="en-US" b="1" dirty="0"/>
              <a:t>精调</a:t>
            </a:r>
            <a:r>
              <a:rPr lang="zh-CN" altLang="en-US" dirty="0"/>
              <a:t>”不一致的问题</a:t>
            </a:r>
            <a:endParaRPr lang="en-US" altLang="zh-CN" dirty="0"/>
          </a:p>
          <a:p>
            <a:r>
              <a:rPr lang="zh-CN" altLang="en-US" b="1" dirty="0"/>
              <a:t>排列语言模型（</a:t>
            </a:r>
            <a:r>
              <a:rPr lang="en-US" altLang="zh-CN" b="1" dirty="0"/>
              <a:t>Permutation Language Model</a:t>
            </a:r>
            <a:r>
              <a:rPr lang="zh-CN" altLang="en-US" b="1" dirty="0"/>
              <a:t>）</a:t>
            </a:r>
            <a:endParaRPr lang="en-US" altLang="zh-CN" dirty="0"/>
          </a:p>
          <a:p>
            <a:pPr lvl="1"/>
            <a:r>
              <a:rPr lang="zh-CN" altLang="en-US" dirty="0"/>
              <a:t>从所有可能的排列当中均匀采样一种排列顺序（</a:t>
            </a:r>
            <a:r>
              <a:rPr lang="en-US" altLang="zh-CN" dirty="0"/>
              <a:t>factorization order</a:t>
            </a:r>
            <a:r>
              <a:rPr lang="zh-CN" altLang="en-US" dirty="0"/>
              <a:t>）</a:t>
            </a:r>
          </a:p>
          <a:p>
            <a:pPr lvl="1"/>
            <a:r>
              <a:rPr lang="zh-CN" altLang="en-US" dirty="0"/>
              <a:t>最大化对数似然函数</a:t>
            </a:r>
          </a:p>
        </p:txBody>
      </p:sp>
      <p:pic>
        <p:nvPicPr>
          <p:cNvPr id="7" name="图片 6">
            <a:extLst>
              <a:ext uri="{FF2B5EF4-FFF2-40B4-BE49-F238E27FC236}">
                <a16:creationId xmlns:a16="http://schemas.microsoft.com/office/drawing/2014/main" id="{378509C6-EDD0-B140-AA86-93F92D7D2921}"/>
              </a:ext>
            </a:extLst>
          </p:cNvPr>
          <p:cNvPicPr>
            <a:picLocks noChangeAspect="1"/>
          </p:cNvPicPr>
          <p:nvPr/>
        </p:nvPicPr>
        <p:blipFill>
          <a:blip r:embed="rId3"/>
          <a:stretch>
            <a:fillRect/>
          </a:stretch>
        </p:blipFill>
        <p:spPr>
          <a:xfrm>
            <a:off x="2216150" y="4241665"/>
            <a:ext cx="7759700" cy="1409700"/>
          </a:xfrm>
          <a:prstGeom prst="rect">
            <a:avLst/>
          </a:prstGeom>
        </p:spPr>
      </p:pic>
    </p:spTree>
    <p:extLst>
      <p:ext uri="{BB962C8B-B14F-4D97-AF65-F5344CB8AC3E}">
        <p14:creationId xmlns:p14="http://schemas.microsoft.com/office/powerpoint/2010/main" val="10855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40</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模型蒸馏与压缩</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6197283" cy="5310104"/>
          </a:xfrm>
        </p:spPr>
        <p:txBody>
          <a:bodyPr/>
          <a:lstStyle/>
          <a:p>
            <a:r>
              <a:rPr lang="en-US" altLang="zh-CN" b="1" dirty="0"/>
              <a:t>TextBrewer: </a:t>
            </a:r>
            <a:r>
              <a:rPr lang="zh-CN" altLang="en-US" b="1" dirty="0"/>
              <a:t>实验效果</a:t>
            </a:r>
            <a:endParaRPr lang="zh-CN" altLang="en-US" dirty="0"/>
          </a:p>
          <a:p>
            <a:pPr lvl="1"/>
            <a:r>
              <a:rPr lang="zh-CN" altLang="en-US" dirty="0"/>
              <a:t>教师模型</a:t>
            </a:r>
            <a:r>
              <a:rPr lang="en-US" altLang="zh-CN" dirty="0"/>
              <a:t>: BERT-base</a:t>
            </a:r>
            <a:r>
              <a:rPr lang="zh-CN" altLang="en-US" dirty="0"/>
              <a:t>（</a:t>
            </a:r>
            <a:r>
              <a:rPr lang="en-US" altLang="zh-CN" dirty="0"/>
              <a:t>110M</a:t>
            </a:r>
            <a:r>
              <a:rPr lang="zh-CN" altLang="en-US" dirty="0"/>
              <a:t>）</a:t>
            </a:r>
            <a:endParaRPr lang="en-US" altLang="zh-CN" dirty="0"/>
          </a:p>
          <a:p>
            <a:pPr lvl="1"/>
            <a:r>
              <a:rPr lang="zh-CN" altLang="en-US" dirty="0"/>
              <a:t>学生模型</a:t>
            </a:r>
            <a:r>
              <a:rPr lang="en-US" altLang="zh-CN" dirty="0"/>
              <a:t>: T6 (60%), T3 (41%), T3-small (16%), T4-tiny (</a:t>
            </a:r>
            <a:r>
              <a:rPr lang="zh-CN" altLang="en-US" dirty="0"/>
              <a:t>与</a:t>
            </a:r>
            <a:r>
              <a:rPr lang="en-US" altLang="zh-CN" dirty="0" err="1"/>
              <a:t>TinyBERT</a:t>
            </a:r>
            <a:r>
              <a:rPr lang="zh-CN" altLang="en-US" dirty="0"/>
              <a:t>相同大小</a:t>
            </a:r>
            <a:r>
              <a:rPr lang="en-US" altLang="zh-CN" dirty="0"/>
              <a:t>, 13%)</a:t>
            </a:r>
          </a:p>
          <a:p>
            <a:pPr lvl="1"/>
            <a:r>
              <a:rPr lang="zh-CN" altLang="en-US" b="1" dirty="0"/>
              <a:t>单教师知识蒸馏</a:t>
            </a:r>
            <a:endParaRPr lang="zh-CN" altLang="en-US" dirty="0"/>
          </a:p>
          <a:p>
            <a:pPr lvl="2"/>
            <a:r>
              <a:rPr lang="en-US" altLang="zh-CN" dirty="0"/>
              <a:t>T6</a:t>
            </a:r>
            <a:r>
              <a:rPr lang="zh-CN" altLang="en-US" dirty="0"/>
              <a:t>结构可以达到教师模型效果的</a:t>
            </a:r>
            <a:r>
              <a:rPr lang="en-US" altLang="zh-CN" dirty="0"/>
              <a:t>99%</a:t>
            </a:r>
            <a:r>
              <a:rPr lang="zh-CN" altLang="en-US" dirty="0"/>
              <a:t>，且模型体积缩小至</a:t>
            </a:r>
            <a:r>
              <a:rPr lang="en-US" altLang="zh-CN" dirty="0"/>
              <a:t>60%</a:t>
            </a:r>
            <a:endParaRPr lang="zh-CN" altLang="en-US" dirty="0"/>
          </a:p>
          <a:p>
            <a:pPr lvl="2"/>
            <a:r>
              <a:rPr lang="en-US" altLang="zh-CN" dirty="0"/>
              <a:t>T4-tiny</a:t>
            </a:r>
            <a:r>
              <a:rPr lang="zh-CN" altLang="en-US" dirty="0"/>
              <a:t>知识蒸馏结果优于</a:t>
            </a:r>
            <a:r>
              <a:rPr lang="en-US" altLang="zh-CN" dirty="0" err="1"/>
              <a:t>TinyBERT</a:t>
            </a:r>
            <a:endParaRPr lang="en-US" altLang="zh-CN" dirty="0"/>
          </a:p>
          <a:p>
            <a:pPr lvl="1"/>
            <a:r>
              <a:rPr lang="zh-CN" altLang="en-US" b="1" dirty="0"/>
              <a:t>多教师知识蒸馏</a:t>
            </a:r>
            <a:endParaRPr lang="zh-CN" altLang="en-US" dirty="0"/>
          </a:p>
          <a:p>
            <a:pPr lvl="2"/>
            <a:r>
              <a:rPr lang="zh-CN" altLang="en-US" dirty="0"/>
              <a:t>所有模型使用同样的结构，即</a:t>
            </a:r>
            <a:r>
              <a:rPr lang="en-US" altLang="zh-CN" dirty="0"/>
              <a:t>BERT-base</a:t>
            </a:r>
          </a:p>
          <a:p>
            <a:pPr lvl="2"/>
            <a:r>
              <a:rPr lang="zh-CN" altLang="en-US" dirty="0"/>
              <a:t>蒸馏后的学生模型获得最优效果，且超过简单的模型融合（</a:t>
            </a:r>
            <a:r>
              <a:rPr lang="en-US" altLang="zh-CN" dirty="0"/>
              <a:t>ensemble</a:t>
            </a:r>
            <a:r>
              <a:rPr lang="zh-CN" altLang="en-US" dirty="0"/>
              <a:t>）</a:t>
            </a:r>
          </a:p>
        </p:txBody>
      </p:sp>
      <p:pic>
        <p:nvPicPr>
          <p:cNvPr id="7" name="图片 6">
            <a:extLst>
              <a:ext uri="{FF2B5EF4-FFF2-40B4-BE49-F238E27FC236}">
                <a16:creationId xmlns:a16="http://schemas.microsoft.com/office/drawing/2014/main" id="{2FEBF887-3DF8-3B4C-975B-CB7C7565C07C}"/>
              </a:ext>
            </a:extLst>
          </p:cNvPr>
          <p:cNvPicPr>
            <a:picLocks noChangeAspect="1"/>
          </p:cNvPicPr>
          <p:nvPr/>
        </p:nvPicPr>
        <p:blipFill>
          <a:blip r:embed="rId3"/>
          <a:stretch>
            <a:fillRect/>
          </a:stretch>
        </p:blipFill>
        <p:spPr>
          <a:xfrm>
            <a:off x="7658909" y="1070857"/>
            <a:ext cx="4188301" cy="2981238"/>
          </a:xfrm>
          <a:prstGeom prst="rect">
            <a:avLst/>
          </a:prstGeom>
        </p:spPr>
      </p:pic>
      <p:pic>
        <p:nvPicPr>
          <p:cNvPr id="8" name="图片 7">
            <a:extLst>
              <a:ext uri="{FF2B5EF4-FFF2-40B4-BE49-F238E27FC236}">
                <a16:creationId xmlns:a16="http://schemas.microsoft.com/office/drawing/2014/main" id="{8B7CD6F5-BAE1-0247-B179-BD6572FA2AED}"/>
              </a:ext>
            </a:extLst>
          </p:cNvPr>
          <p:cNvPicPr>
            <a:picLocks noChangeAspect="1"/>
          </p:cNvPicPr>
          <p:nvPr/>
        </p:nvPicPr>
        <p:blipFill>
          <a:blip r:embed="rId4"/>
          <a:stretch>
            <a:fillRect/>
          </a:stretch>
        </p:blipFill>
        <p:spPr>
          <a:xfrm>
            <a:off x="7658909" y="4304730"/>
            <a:ext cx="4188301" cy="2040454"/>
          </a:xfrm>
          <a:prstGeom prst="rect">
            <a:avLst/>
          </a:prstGeom>
        </p:spPr>
      </p:pic>
    </p:spTree>
    <p:extLst>
      <p:ext uri="{BB962C8B-B14F-4D97-AF65-F5344CB8AC3E}">
        <p14:creationId xmlns:p14="http://schemas.microsoft.com/office/powerpoint/2010/main" val="314202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26383" y="1804841"/>
            <a:ext cx="5167298" cy="453113"/>
          </a:xfrm>
        </p:spPr>
        <p:txBody>
          <a:bodyPr/>
          <a:lstStyle/>
          <a:p>
            <a:r>
              <a:rPr lang="zh-CN" altLang="en-US" dirty="0">
                <a:solidFill>
                  <a:schemeClr val="bg1">
                    <a:lumMod val="75000"/>
                  </a:schemeClr>
                </a:solidFill>
              </a:rPr>
              <a:t>模型优化</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774047" y="1484038"/>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26383" y="2928460"/>
            <a:ext cx="5167298" cy="453113"/>
          </a:xfrm>
        </p:spPr>
        <p:txBody>
          <a:bodyPr/>
          <a:lstStyle/>
          <a:p>
            <a:r>
              <a:rPr lang="zh-CN" altLang="en-US" dirty="0">
                <a:solidFill>
                  <a:schemeClr val="bg1">
                    <a:lumMod val="75000"/>
                  </a:schemeClr>
                </a:solidFill>
              </a:rPr>
              <a:t>长文本处理</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774047" y="2607657"/>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26383" y="4052079"/>
            <a:ext cx="5167298" cy="453113"/>
          </a:xfrm>
        </p:spPr>
        <p:txBody>
          <a:bodyPr/>
          <a:lstStyle/>
          <a:p>
            <a:r>
              <a:rPr lang="zh-CN" altLang="en-US" dirty="0">
                <a:solidFill>
                  <a:schemeClr val="bg1">
                    <a:lumMod val="75000"/>
                  </a:schemeClr>
                </a:solidFill>
              </a:rPr>
              <a:t>模型蒸馏与压缩</a:t>
            </a:r>
            <a:endParaRPr lang="en-CN" dirty="0">
              <a:solidFill>
                <a:schemeClr val="bg1">
                  <a:lumMod val="75000"/>
                </a:schemeClr>
              </a:solidFill>
            </a:endParaRP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774047" y="3731276"/>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26383" y="5175698"/>
            <a:ext cx="5167298" cy="453113"/>
          </a:xfrm>
        </p:spPr>
        <p:txBody>
          <a:bodyPr/>
          <a:lstStyle/>
          <a:p>
            <a:r>
              <a:rPr lang="zh-CN" altLang="en-US" dirty="0"/>
              <a:t>生成模型</a:t>
            </a:r>
            <a:endParaRPr lang="en-CN" dirty="0"/>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774047" y="4854895"/>
            <a:ext cx="778752" cy="1035222"/>
          </a:xfrm>
        </p:spPr>
        <p:txBody>
          <a:bodyPr/>
          <a:lstStyle/>
          <a:p>
            <a:r>
              <a:rPr lang="en-US" altLang="zh-CN" dirty="0"/>
              <a:t>4</a:t>
            </a:r>
            <a:endParaRPr lang="en-CN" dirty="0"/>
          </a:p>
        </p:txBody>
      </p:sp>
    </p:spTree>
    <p:extLst>
      <p:ext uri="{BB962C8B-B14F-4D97-AF65-F5344CB8AC3E}">
        <p14:creationId xmlns:p14="http://schemas.microsoft.com/office/powerpoint/2010/main" val="438238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42</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BART</a:t>
            </a:r>
            <a:endParaRPr lang="en-US" altLang="zh-CN" dirty="0"/>
          </a:p>
          <a:p>
            <a:pPr lvl="1"/>
            <a:r>
              <a:rPr lang="zh-CN" altLang="en-US" dirty="0"/>
              <a:t>采用了经过细微调整的基于</a:t>
            </a:r>
            <a:r>
              <a:rPr lang="en-US" altLang="zh-CN" dirty="0"/>
              <a:t>Transformer</a:t>
            </a:r>
            <a:r>
              <a:rPr lang="zh-CN" altLang="en-US" dirty="0"/>
              <a:t>的序列到序列结构</a:t>
            </a:r>
            <a:endParaRPr lang="en-US" altLang="zh-CN" dirty="0"/>
          </a:p>
          <a:p>
            <a:pPr lvl="1"/>
            <a:r>
              <a:rPr lang="zh-CN" altLang="en-US" dirty="0"/>
              <a:t>结合双向的</a:t>
            </a:r>
            <a:r>
              <a:rPr lang="en-US" altLang="zh-CN" dirty="0"/>
              <a:t>Transformer </a:t>
            </a:r>
            <a:r>
              <a:rPr lang="zh-CN" altLang="en-US" dirty="0"/>
              <a:t>编码器与单向的自回归 </a:t>
            </a:r>
            <a:r>
              <a:rPr lang="en-US" altLang="zh-CN" dirty="0"/>
              <a:t>Transformer </a:t>
            </a:r>
            <a:r>
              <a:rPr lang="zh-CN" altLang="en-US" dirty="0"/>
              <a:t>解码器，通过对含有噪声的输入文本去噪重构进行预训练，是一种典型的去噪自编码器（</a:t>
            </a:r>
            <a:r>
              <a:rPr lang="en-US" altLang="zh-CN" dirty="0"/>
              <a:t>Denoising autoencoder</a:t>
            </a:r>
            <a:r>
              <a:rPr lang="zh-CN" altLang="en-US" dirty="0"/>
              <a:t>）</a:t>
            </a:r>
            <a:endParaRPr lang="en-US" altLang="zh-CN" dirty="0"/>
          </a:p>
          <a:p>
            <a:pPr lvl="1"/>
            <a:r>
              <a:rPr lang="zh-CN" altLang="en-US" dirty="0"/>
              <a:t>训练过程：双向编码器编码带噪音的文本，用单向自回归编码器重构文本</a:t>
            </a:r>
          </a:p>
        </p:txBody>
      </p:sp>
      <p:pic>
        <p:nvPicPr>
          <p:cNvPr id="7" name="图片 6">
            <a:extLst>
              <a:ext uri="{FF2B5EF4-FFF2-40B4-BE49-F238E27FC236}">
                <a16:creationId xmlns:a16="http://schemas.microsoft.com/office/drawing/2014/main" id="{7B8A5D28-2EEA-3E45-AE9B-55D05BBD87DF}"/>
              </a:ext>
            </a:extLst>
          </p:cNvPr>
          <p:cNvPicPr>
            <a:picLocks noChangeAspect="1"/>
          </p:cNvPicPr>
          <p:nvPr/>
        </p:nvPicPr>
        <p:blipFill>
          <a:blip r:embed="rId3"/>
          <a:stretch>
            <a:fillRect/>
          </a:stretch>
        </p:blipFill>
        <p:spPr>
          <a:xfrm>
            <a:off x="3077267" y="3699952"/>
            <a:ext cx="6037466" cy="2681009"/>
          </a:xfrm>
          <a:prstGeom prst="rect">
            <a:avLst/>
          </a:prstGeom>
        </p:spPr>
      </p:pic>
    </p:spTree>
    <p:extLst>
      <p:ext uri="{BB962C8B-B14F-4D97-AF65-F5344CB8AC3E}">
        <p14:creationId xmlns:p14="http://schemas.microsoft.com/office/powerpoint/2010/main" val="287149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43</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BART</a:t>
            </a:r>
            <a:r>
              <a:rPr lang="zh-CN" altLang="en-US" b="1" dirty="0"/>
              <a:t>：预训练任务</a:t>
            </a:r>
            <a:endParaRPr lang="en-US" altLang="zh-CN" dirty="0"/>
          </a:p>
          <a:p>
            <a:pPr lvl="1"/>
            <a:r>
              <a:rPr lang="zh-CN" altLang="en-US" dirty="0"/>
              <a:t>单词掩码</a:t>
            </a:r>
            <a:endParaRPr lang="en-US" altLang="zh-CN" dirty="0"/>
          </a:p>
          <a:p>
            <a:pPr lvl="2"/>
            <a:r>
              <a:rPr lang="zh-CN" altLang="en-US" dirty="0"/>
              <a:t>与</a:t>
            </a:r>
            <a:r>
              <a:rPr lang="en-US" altLang="zh-CN" dirty="0"/>
              <a:t>BERT</a:t>
            </a:r>
            <a:r>
              <a:rPr lang="zh-CN" altLang="en-US" dirty="0"/>
              <a:t>类似，在输入文本中随机采样一部分单词，并替换为掩码标记（如</a:t>
            </a:r>
            <a:r>
              <a:rPr lang="en-US" altLang="zh-CN" dirty="0"/>
              <a:t>[MASK]</a:t>
            </a:r>
            <a:r>
              <a:rPr lang="zh-CN" altLang="en-US" dirty="0"/>
              <a:t>）；</a:t>
            </a:r>
          </a:p>
          <a:p>
            <a:pPr lvl="1"/>
            <a:r>
              <a:rPr lang="zh-CN" altLang="en-US" dirty="0"/>
              <a:t>单词删除</a:t>
            </a:r>
            <a:endParaRPr lang="en-US" altLang="zh-CN" dirty="0"/>
          </a:p>
          <a:p>
            <a:pPr lvl="2"/>
            <a:r>
              <a:rPr lang="zh-CN" altLang="en-US" dirty="0"/>
              <a:t>随机采样一部分单词并删除。要处理这类噪声，模型不仅需要预测缺失的单词，还需要确定缺失单词的位置；</a:t>
            </a:r>
          </a:p>
          <a:p>
            <a:pPr lvl="1"/>
            <a:r>
              <a:rPr lang="zh-CN" altLang="en-US" dirty="0"/>
              <a:t>句子排列变换</a:t>
            </a:r>
            <a:endParaRPr lang="en-US" altLang="zh-CN" dirty="0"/>
          </a:p>
          <a:p>
            <a:pPr lvl="2"/>
            <a:r>
              <a:rPr lang="zh-CN" altLang="en-US" dirty="0"/>
              <a:t>将打乱顺序的句子还原，模型需要对整段输入文本的语义具备一定理解；</a:t>
            </a:r>
          </a:p>
          <a:p>
            <a:pPr lvl="1"/>
            <a:r>
              <a:rPr lang="zh-CN" altLang="en-US" dirty="0"/>
              <a:t>文档旋转变换</a:t>
            </a:r>
            <a:endParaRPr lang="en-US" altLang="zh-CN" dirty="0"/>
          </a:p>
          <a:p>
            <a:pPr lvl="2"/>
            <a:r>
              <a:rPr lang="zh-CN" altLang="en-US" dirty="0"/>
              <a:t>随机选择输入文本中的一个单词，并旋转文档，使其以该单词作为开始。为了重构原始文本，模型需要从扰乱文本中找到原始文本的开头；</a:t>
            </a:r>
          </a:p>
          <a:p>
            <a:pPr lvl="1"/>
            <a:r>
              <a:rPr lang="zh-CN" altLang="en-US" dirty="0"/>
              <a:t>文本填充</a:t>
            </a:r>
            <a:endParaRPr lang="en-US" altLang="zh-CN" dirty="0"/>
          </a:p>
          <a:p>
            <a:pPr lvl="2"/>
            <a:r>
              <a:rPr lang="zh-CN" altLang="en-US" dirty="0"/>
              <a:t>随机采样多个文本片段，片段长度根据泊松分布（</a:t>
            </a:r>
            <a:r>
              <a:rPr lang="el-GR" altLang="zh-CN" dirty="0"/>
              <a:t>λ=3</a:t>
            </a:r>
            <a:r>
              <a:rPr lang="zh-CN" altLang="el-GR" dirty="0"/>
              <a:t>）</a:t>
            </a:r>
            <a:r>
              <a:rPr lang="zh-CN" altLang="en-US" dirty="0"/>
              <a:t>进行采样得到。用单个掩码标记替换每个文本片段。当片段长度为</a:t>
            </a:r>
            <a:r>
              <a:rPr lang="en-US" altLang="zh-CN" dirty="0"/>
              <a:t>0</a:t>
            </a:r>
            <a:r>
              <a:rPr lang="zh-CN" altLang="en-US" dirty="0"/>
              <a:t>时，意味着插入一个掩码标记。要去除这类噪声，要求模型具有预测缺失文本片段长度的能力。</a:t>
            </a:r>
          </a:p>
        </p:txBody>
      </p:sp>
      <p:pic>
        <p:nvPicPr>
          <p:cNvPr id="6" name="图片 5">
            <a:extLst>
              <a:ext uri="{FF2B5EF4-FFF2-40B4-BE49-F238E27FC236}">
                <a16:creationId xmlns:a16="http://schemas.microsoft.com/office/drawing/2014/main" id="{6EF70B90-8EA4-4840-9E37-BBAFC4269B2F}"/>
              </a:ext>
            </a:extLst>
          </p:cNvPr>
          <p:cNvPicPr>
            <a:picLocks noChangeAspect="1"/>
          </p:cNvPicPr>
          <p:nvPr/>
        </p:nvPicPr>
        <p:blipFill>
          <a:blip r:embed="rId3"/>
          <a:stretch>
            <a:fillRect/>
          </a:stretch>
        </p:blipFill>
        <p:spPr>
          <a:xfrm>
            <a:off x="7395696" y="856348"/>
            <a:ext cx="4125744" cy="1172152"/>
          </a:xfrm>
          <a:prstGeom prst="rect">
            <a:avLst/>
          </a:prstGeom>
        </p:spPr>
      </p:pic>
    </p:spTree>
    <p:extLst>
      <p:ext uri="{BB962C8B-B14F-4D97-AF65-F5344CB8AC3E}">
        <p14:creationId xmlns:p14="http://schemas.microsoft.com/office/powerpoint/2010/main" val="37093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44</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6385351" cy="5310104"/>
          </a:xfrm>
        </p:spPr>
        <p:txBody>
          <a:bodyPr/>
          <a:lstStyle/>
          <a:p>
            <a:r>
              <a:rPr lang="en-US" altLang="zh-CN" b="1" dirty="0"/>
              <a:t>BART</a:t>
            </a:r>
            <a:r>
              <a:rPr lang="zh-CN" altLang="en-US" b="1" dirty="0"/>
              <a:t>：模型精调</a:t>
            </a:r>
            <a:endParaRPr lang="en-US" altLang="zh-CN" dirty="0"/>
          </a:p>
          <a:p>
            <a:pPr lvl="1"/>
            <a:r>
              <a:rPr lang="zh-CN" altLang="en-US" dirty="0"/>
              <a:t>序列分类</a:t>
            </a:r>
            <a:endParaRPr lang="en-US" altLang="zh-CN" dirty="0"/>
          </a:p>
          <a:p>
            <a:pPr lvl="2"/>
            <a:r>
              <a:rPr lang="zh-CN" altLang="en-US" dirty="0"/>
              <a:t>编码器解码器使用相同输入，使用解码器最终时刻隐含层状态进行分类</a:t>
            </a:r>
            <a:endParaRPr lang="en-US" altLang="zh-CN" dirty="0"/>
          </a:p>
          <a:p>
            <a:pPr lvl="1"/>
            <a:r>
              <a:rPr lang="zh-CN" altLang="en-US" dirty="0"/>
              <a:t>序列标注</a:t>
            </a:r>
            <a:endParaRPr lang="en-US" altLang="zh-CN" dirty="0"/>
          </a:p>
          <a:p>
            <a:pPr lvl="2"/>
            <a:r>
              <a:rPr lang="zh-CN" altLang="en-US" dirty="0"/>
              <a:t>编码器解码器使用相同输入，使用解码器每个时刻的隐含层状态进行分类（标注）</a:t>
            </a:r>
            <a:endParaRPr lang="en-US" altLang="zh-CN" dirty="0"/>
          </a:p>
          <a:p>
            <a:pPr lvl="1"/>
            <a:r>
              <a:rPr lang="zh-CN" altLang="en-US" dirty="0"/>
              <a:t>文本生成</a:t>
            </a:r>
            <a:endParaRPr lang="en-US" altLang="zh-CN" dirty="0"/>
          </a:p>
          <a:p>
            <a:pPr lvl="2"/>
            <a:r>
              <a:rPr lang="zh-CN" altLang="en-US" dirty="0"/>
              <a:t>编码器的输入是作为条件的输入文本，解码器则以自回归的 方式生成对应的目标文本</a:t>
            </a:r>
            <a:endParaRPr lang="en-US" altLang="zh-CN" dirty="0"/>
          </a:p>
          <a:p>
            <a:pPr lvl="1"/>
            <a:r>
              <a:rPr lang="zh-CN" altLang="en-US" dirty="0"/>
              <a:t>机器翻译</a:t>
            </a:r>
            <a:endParaRPr lang="en-US" altLang="zh-CN" dirty="0"/>
          </a:p>
          <a:p>
            <a:pPr lvl="2"/>
            <a:r>
              <a:rPr lang="zh-CN" altLang="en-US" dirty="0"/>
              <a:t>将</a:t>
            </a:r>
            <a:r>
              <a:rPr lang="en-US" altLang="zh-CN" dirty="0"/>
              <a:t>BART</a:t>
            </a:r>
            <a:r>
              <a:rPr lang="zh-CN" altLang="en-US" dirty="0"/>
              <a:t>模型编码器的输入表示层替换为一个小型</a:t>
            </a:r>
            <a:r>
              <a:rPr lang="en-US" altLang="zh-CN" dirty="0"/>
              <a:t>Transformer</a:t>
            </a:r>
            <a:r>
              <a:rPr lang="zh-CN" altLang="en-US" dirty="0"/>
              <a:t>编码器，用来将源语言中的词汇映射至目标语言的输入表示空间，从而适配</a:t>
            </a:r>
            <a:r>
              <a:rPr lang="en-US" altLang="zh-CN" dirty="0"/>
              <a:t>BART</a:t>
            </a:r>
            <a:r>
              <a:rPr lang="zh-CN" altLang="en-US" dirty="0"/>
              <a:t>模型的预训练环境</a:t>
            </a:r>
          </a:p>
        </p:txBody>
      </p:sp>
      <p:pic>
        <p:nvPicPr>
          <p:cNvPr id="8" name="图片 7">
            <a:extLst>
              <a:ext uri="{FF2B5EF4-FFF2-40B4-BE49-F238E27FC236}">
                <a16:creationId xmlns:a16="http://schemas.microsoft.com/office/drawing/2014/main" id="{D31397C5-0FB4-1443-BCF7-37211D553519}"/>
              </a:ext>
            </a:extLst>
          </p:cNvPr>
          <p:cNvPicPr>
            <a:picLocks noChangeAspect="1"/>
          </p:cNvPicPr>
          <p:nvPr/>
        </p:nvPicPr>
        <p:blipFill>
          <a:blip r:embed="rId3"/>
          <a:stretch>
            <a:fillRect/>
          </a:stretch>
        </p:blipFill>
        <p:spPr>
          <a:xfrm>
            <a:off x="7052371" y="2150092"/>
            <a:ext cx="5061402" cy="3148240"/>
          </a:xfrm>
          <a:prstGeom prst="rect">
            <a:avLst/>
          </a:prstGeom>
        </p:spPr>
      </p:pic>
    </p:spTree>
    <p:extLst>
      <p:ext uri="{BB962C8B-B14F-4D97-AF65-F5344CB8AC3E}">
        <p14:creationId xmlns:p14="http://schemas.microsoft.com/office/powerpoint/2010/main" val="333400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45</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5944363" cy="5310104"/>
          </a:xfrm>
        </p:spPr>
        <p:txBody>
          <a:bodyPr/>
          <a:lstStyle/>
          <a:p>
            <a:r>
              <a:rPr lang="en-US" altLang="zh-CN" b="1" dirty="0" err="1"/>
              <a:t>UniLM</a:t>
            </a:r>
            <a:endParaRPr lang="en-US" altLang="zh-CN" dirty="0"/>
          </a:p>
          <a:p>
            <a:pPr lvl="1"/>
            <a:r>
              <a:rPr lang="zh-CN" altLang="en-US" dirty="0"/>
              <a:t>只用一个</a:t>
            </a:r>
            <a:r>
              <a:rPr lang="en-US" altLang="zh-CN" dirty="0"/>
              <a:t>Transformer</a:t>
            </a:r>
            <a:r>
              <a:rPr lang="zh-CN" altLang="en-US" dirty="0"/>
              <a:t>就可以同时完成语言表示和文本生成的预训练</a:t>
            </a:r>
            <a:endParaRPr lang="en-US" altLang="zh-CN" dirty="0"/>
          </a:p>
          <a:p>
            <a:pPr lvl="1"/>
            <a:r>
              <a:rPr lang="zh-CN" altLang="en-US" dirty="0"/>
              <a:t>可同时应用于语言理解任务和文本生成任务</a:t>
            </a:r>
            <a:endParaRPr lang="en-US" altLang="zh-CN" dirty="0"/>
          </a:p>
          <a:p>
            <a:pPr lvl="1"/>
            <a:r>
              <a:rPr lang="zh-CN" altLang="en-US" dirty="0"/>
              <a:t>核心思想：使用不同的自注意力掩码矩阵，控制每个词的注意力范围，从而实现不同语言模型对于信息流的控制</a:t>
            </a:r>
          </a:p>
        </p:txBody>
      </p:sp>
      <p:pic>
        <p:nvPicPr>
          <p:cNvPr id="6" name="图片 5">
            <a:extLst>
              <a:ext uri="{FF2B5EF4-FFF2-40B4-BE49-F238E27FC236}">
                <a16:creationId xmlns:a16="http://schemas.microsoft.com/office/drawing/2014/main" id="{5B436C16-B36F-EA48-A9F6-40CE2231BA54}"/>
              </a:ext>
            </a:extLst>
          </p:cNvPr>
          <p:cNvPicPr>
            <a:picLocks noChangeAspect="1"/>
          </p:cNvPicPr>
          <p:nvPr/>
        </p:nvPicPr>
        <p:blipFill>
          <a:blip r:embed="rId3"/>
          <a:stretch>
            <a:fillRect/>
          </a:stretch>
        </p:blipFill>
        <p:spPr>
          <a:xfrm>
            <a:off x="8269349" y="1328041"/>
            <a:ext cx="2522927" cy="4795736"/>
          </a:xfrm>
          <a:prstGeom prst="rect">
            <a:avLst/>
          </a:prstGeom>
        </p:spPr>
      </p:pic>
    </p:spTree>
    <p:extLst>
      <p:ext uri="{BB962C8B-B14F-4D97-AF65-F5344CB8AC3E}">
        <p14:creationId xmlns:p14="http://schemas.microsoft.com/office/powerpoint/2010/main" val="115139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46</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30372" cy="5310104"/>
          </a:xfrm>
        </p:spPr>
        <p:txBody>
          <a:bodyPr/>
          <a:lstStyle/>
          <a:p>
            <a:r>
              <a:rPr lang="en-US" altLang="zh-CN" b="1" dirty="0" err="1"/>
              <a:t>UniLM</a:t>
            </a:r>
            <a:endParaRPr lang="en-US" altLang="zh-CN" b="1" dirty="0"/>
          </a:p>
          <a:p>
            <a:pPr lvl="1"/>
            <a:r>
              <a:rPr lang="zh-CN" altLang="en-US" dirty="0"/>
              <a:t>可以利用双向语言模型、单向语言模型和序列到序列语言模型进行预训练</a:t>
            </a:r>
            <a:endParaRPr lang="en-US" altLang="zh-CN" dirty="0"/>
          </a:p>
        </p:txBody>
      </p:sp>
      <p:pic>
        <p:nvPicPr>
          <p:cNvPr id="7" name="图片 6">
            <a:extLst>
              <a:ext uri="{FF2B5EF4-FFF2-40B4-BE49-F238E27FC236}">
                <a16:creationId xmlns:a16="http://schemas.microsoft.com/office/drawing/2014/main" id="{F739C623-6CC8-4A4C-8212-ED63F3991401}"/>
              </a:ext>
            </a:extLst>
          </p:cNvPr>
          <p:cNvPicPr>
            <a:picLocks noChangeAspect="1"/>
          </p:cNvPicPr>
          <p:nvPr/>
        </p:nvPicPr>
        <p:blipFill>
          <a:blip r:embed="rId3"/>
          <a:stretch>
            <a:fillRect/>
          </a:stretch>
        </p:blipFill>
        <p:spPr>
          <a:xfrm>
            <a:off x="2536622" y="2114368"/>
            <a:ext cx="7118755" cy="4345846"/>
          </a:xfrm>
          <a:prstGeom prst="rect">
            <a:avLst/>
          </a:prstGeom>
        </p:spPr>
      </p:pic>
    </p:spTree>
    <p:extLst>
      <p:ext uri="{BB962C8B-B14F-4D97-AF65-F5344CB8AC3E}">
        <p14:creationId xmlns:p14="http://schemas.microsoft.com/office/powerpoint/2010/main" val="329553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47</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T5: T</a:t>
            </a:r>
            <a:r>
              <a:rPr lang="en-US" altLang="zh-CN" dirty="0"/>
              <a:t>ext</a:t>
            </a:r>
            <a:r>
              <a:rPr lang="en-US" altLang="zh-CN" b="1" dirty="0"/>
              <a:t>-t</a:t>
            </a:r>
            <a:r>
              <a:rPr lang="en-US" altLang="zh-CN" dirty="0"/>
              <a:t>o</a:t>
            </a:r>
            <a:r>
              <a:rPr lang="en-US" altLang="zh-CN" b="1" dirty="0"/>
              <a:t>-T</a:t>
            </a:r>
            <a:r>
              <a:rPr lang="en-US" altLang="zh-CN" dirty="0"/>
              <a:t>ext</a:t>
            </a:r>
            <a:r>
              <a:rPr lang="en-US" altLang="zh-CN" b="1" dirty="0"/>
              <a:t> T</a:t>
            </a:r>
            <a:r>
              <a:rPr lang="en-US" altLang="zh-CN" dirty="0"/>
              <a:t>ransfer</a:t>
            </a:r>
            <a:r>
              <a:rPr lang="en-US" altLang="zh-CN" b="1" dirty="0"/>
              <a:t> T</a:t>
            </a:r>
            <a:r>
              <a:rPr lang="en-US" altLang="zh-CN" dirty="0"/>
              <a:t>ransformer</a:t>
            </a:r>
          </a:p>
          <a:p>
            <a:pPr lvl="1"/>
            <a:r>
              <a:rPr lang="zh-CN" altLang="en-US" dirty="0"/>
              <a:t>提出一种适用于各种类型</a:t>
            </a:r>
            <a:r>
              <a:rPr lang="en-US" altLang="zh-CN" dirty="0"/>
              <a:t>NLP</a:t>
            </a:r>
            <a:r>
              <a:rPr lang="zh-CN" altLang="en-US" dirty="0"/>
              <a:t>任务的</a:t>
            </a:r>
            <a:r>
              <a:rPr lang="en-US" altLang="zh-CN" dirty="0"/>
              <a:t>Encoder-Decoder</a:t>
            </a:r>
            <a:r>
              <a:rPr lang="zh-CN" altLang="en-US" dirty="0"/>
              <a:t>框架</a:t>
            </a:r>
          </a:p>
          <a:p>
            <a:pPr lvl="1"/>
            <a:r>
              <a:rPr lang="zh-CN" altLang="en-US" dirty="0"/>
              <a:t>提供了非常细致的模型设计决策过程</a:t>
            </a:r>
          </a:p>
          <a:p>
            <a:pPr lvl="1"/>
            <a:r>
              <a:rPr lang="zh-CN" altLang="en-US" dirty="0"/>
              <a:t>提出了</a:t>
            </a:r>
            <a:r>
              <a:rPr lang="en-US" altLang="zh-CN" dirty="0"/>
              <a:t>C4</a:t>
            </a:r>
            <a:r>
              <a:rPr lang="zh-CN" altLang="en-US" dirty="0"/>
              <a:t>数据集，包含</a:t>
            </a:r>
            <a:r>
              <a:rPr lang="en-US" altLang="zh-CN" dirty="0"/>
              <a:t>750G</a:t>
            </a:r>
            <a:r>
              <a:rPr lang="zh-CN" altLang="en-US" dirty="0"/>
              <a:t>高质量英文数据</a:t>
            </a:r>
          </a:p>
        </p:txBody>
      </p:sp>
      <p:pic>
        <p:nvPicPr>
          <p:cNvPr id="6" name="图片 5">
            <a:extLst>
              <a:ext uri="{FF2B5EF4-FFF2-40B4-BE49-F238E27FC236}">
                <a16:creationId xmlns:a16="http://schemas.microsoft.com/office/drawing/2014/main" id="{8E8DAD63-1BDA-2748-8EFB-0ECE0E815E84}"/>
              </a:ext>
            </a:extLst>
          </p:cNvPr>
          <p:cNvPicPr>
            <a:picLocks noChangeAspect="1"/>
          </p:cNvPicPr>
          <p:nvPr/>
        </p:nvPicPr>
        <p:blipFill>
          <a:blip r:embed="rId3"/>
          <a:stretch>
            <a:fillRect/>
          </a:stretch>
        </p:blipFill>
        <p:spPr>
          <a:xfrm>
            <a:off x="2411429" y="5557186"/>
            <a:ext cx="7369142" cy="911312"/>
          </a:xfrm>
          <a:prstGeom prst="rect">
            <a:avLst/>
          </a:prstGeom>
        </p:spPr>
      </p:pic>
      <p:pic>
        <p:nvPicPr>
          <p:cNvPr id="9" name="图片 8">
            <a:extLst>
              <a:ext uri="{FF2B5EF4-FFF2-40B4-BE49-F238E27FC236}">
                <a16:creationId xmlns:a16="http://schemas.microsoft.com/office/drawing/2014/main" id="{F14441B5-C43E-144A-9AAC-594D4DCE09A0}"/>
              </a:ext>
            </a:extLst>
          </p:cNvPr>
          <p:cNvPicPr>
            <a:picLocks noChangeAspect="1"/>
          </p:cNvPicPr>
          <p:nvPr/>
        </p:nvPicPr>
        <p:blipFill>
          <a:blip r:embed="rId4"/>
          <a:stretch>
            <a:fillRect/>
          </a:stretch>
        </p:blipFill>
        <p:spPr>
          <a:xfrm>
            <a:off x="852869" y="2903178"/>
            <a:ext cx="8566826" cy="2448383"/>
          </a:xfrm>
          <a:prstGeom prst="rect">
            <a:avLst/>
          </a:prstGeom>
        </p:spPr>
      </p:pic>
    </p:spTree>
    <p:extLst>
      <p:ext uri="{BB962C8B-B14F-4D97-AF65-F5344CB8AC3E}">
        <p14:creationId xmlns:p14="http://schemas.microsoft.com/office/powerpoint/2010/main" val="87461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48</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T5: T</a:t>
            </a:r>
            <a:r>
              <a:rPr lang="en-US" altLang="zh-CN" dirty="0"/>
              <a:t>ext</a:t>
            </a:r>
            <a:r>
              <a:rPr lang="en-US" altLang="zh-CN" b="1" dirty="0"/>
              <a:t>-t</a:t>
            </a:r>
            <a:r>
              <a:rPr lang="en-US" altLang="zh-CN" dirty="0"/>
              <a:t>o</a:t>
            </a:r>
            <a:r>
              <a:rPr lang="en-US" altLang="zh-CN" b="1" dirty="0"/>
              <a:t>-T</a:t>
            </a:r>
            <a:r>
              <a:rPr lang="en-US" altLang="zh-CN" dirty="0"/>
              <a:t>ext</a:t>
            </a:r>
            <a:r>
              <a:rPr lang="en-US" altLang="zh-CN" b="1" dirty="0"/>
              <a:t> T</a:t>
            </a:r>
            <a:r>
              <a:rPr lang="en-US" altLang="zh-CN" dirty="0"/>
              <a:t>ransfer</a:t>
            </a:r>
            <a:r>
              <a:rPr lang="en-US" altLang="zh-CN" b="1" dirty="0"/>
              <a:t> T</a:t>
            </a:r>
            <a:r>
              <a:rPr lang="en-US" altLang="zh-CN" dirty="0"/>
              <a:t>ransformer</a:t>
            </a:r>
            <a:endParaRPr lang="zh-CN" altLang="en-US" dirty="0"/>
          </a:p>
          <a:p>
            <a:pPr lvl="1"/>
            <a:r>
              <a:rPr lang="zh-CN" altLang="en-US" dirty="0"/>
              <a:t>提出了一种基于</a:t>
            </a:r>
            <a:r>
              <a:rPr lang="en-US" altLang="zh-CN" dirty="0"/>
              <a:t>span-corruption</a:t>
            </a:r>
            <a:r>
              <a:rPr lang="zh-CN" altLang="en-US" dirty="0"/>
              <a:t>的无监督训练任务</a:t>
            </a:r>
          </a:p>
          <a:p>
            <a:pPr lvl="1"/>
            <a:r>
              <a:rPr lang="zh-CN" altLang="en-US" dirty="0"/>
              <a:t>输入：对句子中的若干文本片段进行</a:t>
            </a:r>
            <a:r>
              <a:rPr lang="en-US" altLang="zh-CN" dirty="0"/>
              <a:t>mask</a:t>
            </a:r>
          </a:p>
          <a:p>
            <a:pPr lvl="1"/>
            <a:r>
              <a:rPr lang="zh-CN" altLang="en-US" dirty="0"/>
              <a:t>输出：预测被</a:t>
            </a:r>
            <a:r>
              <a:rPr lang="en-US" altLang="zh-CN" dirty="0"/>
              <a:t>mask</a:t>
            </a:r>
            <a:r>
              <a:rPr lang="zh-CN" altLang="en-US" dirty="0"/>
              <a:t>的文本片段</a:t>
            </a:r>
          </a:p>
        </p:txBody>
      </p:sp>
      <p:pic>
        <p:nvPicPr>
          <p:cNvPr id="7" name="图片 6">
            <a:extLst>
              <a:ext uri="{FF2B5EF4-FFF2-40B4-BE49-F238E27FC236}">
                <a16:creationId xmlns:a16="http://schemas.microsoft.com/office/drawing/2014/main" id="{A7551096-5617-A84F-9E7F-D65BE8227B57}"/>
              </a:ext>
            </a:extLst>
          </p:cNvPr>
          <p:cNvPicPr>
            <a:picLocks noChangeAspect="1"/>
          </p:cNvPicPr>
          <p:nvPr/>
        </p:nvPicPr>
        <p:blipFill>
          <a:blip r:embed="rId3"/>
          <a:stretch>
            <a:fillRect/>
          </a:stretch>
        </p:blipFill>
        <p:spPr>
          <a:xfrm>
            <a:off x="2981798" y="3429000"/>
            <a:ext cx="6228404" cy="2332339"/>
          </a:xfrm>
          <a:prstGeom prst="rect">
            <a:avLst/>
          </a:prstGeom>
        </p:spPr>
      </p:pic>
    </p:spTree>
    <p:extLst>
      <p:ext uri="{BB962C8B-B14F-4D97-AF65-F5344CB8AC3E}">
        <p14:creationId xmlns:p14="http://schemas.microsoft.com/office/powerpoint/2010/main" val="221285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49</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GPT-3: Language Models are Few-Shot Learners</a:t>
            </a:r>
            <a:endParaRPr lang="en-US" altLang="zh-CN" dirty="0"/>
          </a:p>
          <a:p>
            <a:pPr lvl="1"/>
            <a:r>
              <a:rPr lang="zh-CN" altLang="en-US" dirty="0"/>
              <a:t>展示了超大规模语言模型在小样本学习（</a:t>
            </a:r>
            <a:r>
              <a:rPr lang="en-US" altLang="zh-CN" dirty="0"/>
              <a:t>few-shot learning</a:t>
            </a:r>
            <a:r>
              <a:rPr lang="zh-CN" altLang="en-US" dirty="0"/>
              <a:t>）上的能力</a:t>
            </a:r>
          </a:p>
          <a:p>
            <a:pPr lvl="1"/>
            <a:r>
              <a:rPr lang="zh-CN" altLang="en-US" dirty="0"/>
              <a:t>模型参数量进一步扩展至</a:t>
            </a:r>
            <a:r>
              <a:rPr lang="en-US" altLang="zh-CN" dirty="0"/>
              <a:t>175B</a:t>
            </a:r>
            <a:r>
              <a:rPr lang="zh-CN" altLang="en-US" dirty="0"/>
              <a:t>，预示着预训练模型进入到</a:t>
            </a:r>
            <a:r>
              <a:rPr lang="zh-CN" altLang="en-US" b="1" dirty="0"/>
              <a:t>超大规模时代</a:t>
            </a:r>
            <a:endParaRPr lang="zh-CN" altLang="en-US" dirty="0"/>
          </a:p>
        </p:txBody>
      </p:sp>
      <p:pic>
        <p:nvPicPr>
          <p:cNvPr id="7" name="图片 6">
            <a:extLst>
              <a:ext uri="{FF2B5EF4-FFF2-40B4-BE49-F238E27FC236}">
                <a16:creationId xmlns:a16="http://schemas.microsoft.com/office/drawing/2014/main" id="{9525389F-899A-5E45-BF68-2E03F6D5CACA}"/>
              </a:ext>
            </a:extLst>
          </p:cNvPr>
          <p:cNvPicPr>
            <a:picLocks noChangeAspect="1"/>
          </p:cNvPicPr>
          <p:nvPr/>
        </p:nvPicPr>
        <p:blipFill>
          <a:blip r:embed="rId3"/>
          <a:stretch>
            <a:fillRect/>
          </a:stretch>
        </p:blipFill>
        <p:spPr>
          <a:xfrm>
            <a:off x="1271080" y="2913359"/>
            <a:ext cx="9961123" cy="2792418"/>
          </a:xfrm>
          <a:prstGeom prst="rect">
            <a:avLst/>
          </a:prstGeom>
        </p:spPr>
      </p:pic>
    </p:spTree>
    <p:extLst>
      <p:ext uri="{BB962C8B-B14F-4D97-AF65-F5344CB8AC3E}">
        <p14:creationId xmlns:p14="http://schemas.microsoft.com/office/powerpoint/2010/main" val="404300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5</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err="1"/>
              <a:t>XLNet</a:t>
            </a:r>
            <a:r>
              <a:rPr lang="en-US" altLang="zh-CN" b="1" dirty="0"/>
              <a:t>: </a:t>
            </a:r>
            <a:r>
              <a:rPr lang="en-US" altLang="zh-CN" dirty="0"/>
              <a:t>Transformer-</a:t>
            </a:r>
            <a:r>
              <a:rPr lang="en-US" altLang="zh-CN" b="1" dirty="0"/>
              <a:t>XL Net</a:t>
            </a:r>
            <a:endParaRPr lang="zh-CN" altLang="en-US" dirty="0"/>
          </a:p>
          <a:p>
            <a:pPr lvl="1"/>
            <a:r>
              <a:rPr lang="zh-CN" altLang="en-US" dirty="0"/>
              <a:t>改变建模顺序：</a:t>
            </a:r>
            <a:r>
              <a:rPr lang="en-US" altLang="zh-CN" dirty="0"/>
              <a:t>3</a:t>
            </a:r>
            <a:r>
              <a:rPr lang="zh-CN" altLang="en-US" dirty="0"/>
              <a:t>→</a:t>
            </a:r>
            <a:r>
              <a:rPr lang="en-US" altLang="zh-CN" dirty="0"/>
              <a:t>2</a:t>
            </a:r>
            <a:r>
              <a:rPr lang="zh-CN" altLang="en-US" dirty="0"/>
              <a:t>→</a:t>
            </a:r>
            <a:r>
              <a:rPr lang="en-US" altLang="zh-CN" dirty="0"/>
              <a:t>4</a:t>
            </a:r>
            <a:r>
              <a:rPr lang="zh-CN" altLang="en-US" dirty="0"/>
              <a:t>→</a:t>
            </a:r>
            <a:r>
              <a:rPr lang="en-US" altLang="zh-CN" dirty="0"/>
              <a:t>1</a:t>
            </a:r>
          </a:p>
          <a:p>
            <a:pPr lvl="1"/>
            <a:r>
              <a:rPr lang="zh-CN" altLang="en-US" dirty="0"/>
              <a:t>句子建模</a:t>
            </a:r>
          </a:p>
          <a:p>
            <a:pPr lvl="1"/>
            <a:endParaRPr lang="zh-CN" altLang="en-US" dirty="0"/>
          </a:p>
        </p:txBody>
      </p:sp>
      <p:pic>
        <p:nvPicPr>
          <p:cNvPr id="7" name="图片 6">
            <a:extLst>
              <a:ext uri="{FF2B5EF4-FFF2-40B4-BE49-F238E27FC236}">
                <a16:creationId xmlns:a16="http://schemas.microsoft.com/office/drawing/2014/main" id="{0A1CC7FD-C9A5-BA47-88A0-36548D17665F}"/>
              </a:ext>
            </a:extLst>
          </p:cNvPr>
          <p:cNvPicPr>
            <a:picLocks noChangeAspect="1"/>
          </p:cNvPicPr>
          <p:nvPr/>
        </p:nvPicPr>
        <p:blipFill>
          <a:blip r:embed="rId3"/>
          <a:stretch>
            <a:fillRect/>
          </a:stretch>
        </p:blipFill>
        <p:spPr>
          <a:xfrm>
            <a:off x="3145344" y="1992953"/>
            <a:ext cx="5901312" cy="767068"/>
          </a:xfrm>
          <a:prstGeom prst="rect">
            <a:avLst/>
          </a:prstGeom>
        </p:spPr>
      </p:pic>
      <p:pic>
        <p:nvPicPr>
          <p:cNvPr id="8" name="图片 7">
            <a:extLst>
              <a:ext uri="{FF2B5EF4-FFF2-40B4-BE49-F238E27FC236}">
                <a16:creationId xmlns:a16="http://schemas.microsoft.com/office/drawing/2014/main" id="{BCD5BAD1-797A-1B40-A28A-280C9F4C4D2D}"/>
              </a:ext>
            </a:extLst>
          </p:cNvPr>
          <p:cNvPicPr>
            <a:picLocks noChangeAspect="1"/>
          </p:cNvPicPr>
          <p:nvPr/>
        </p:nvPicPr>
        <p:blipFill>
          <a:blip r:embed="rId4"/>
          <a:stretch>
            <a:fillRect/>
          </a:stretch>
        </p:blipFill>
        <p:spPr>
          <a:xfrm>
            <a:off x="1801955" y="2611634"/>
            <a:ext cx="9011192" cy="3769327"/>
          </a:xfrm>
          <a:prstGeom prst="rect">
            <a:avLst/>
          </a:prstGeom>
        </p:spPr>
      </p:pic>
    </p:spTree>
    <p:extLst>
      <p:ext uri="{BB962C8B-B14F-4D97-AF65-F5344CB8AC3E}">
        <p14:creationId xmlns:p14="http://schemas.microsoft.com/office/powerpoint/2010/main" val="284370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50</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GPT-3: Language Models are Few-Shot Learners</a:t>
            </a:r>
            <a:endParaRPr lang="zh-CN" altLang="en-US" dirty="0"/>
          </a:p>
          <a:p>
            <a:pPr lvl="1"/>
            <a:r>
              <a:rPr lang="zh-CN" altLang="en-US" dirty="0"/>
              <a:t>传统预训练模型：直接在下游任务数据上精调</a:t>
            </a:r>
          </a:p>
          <a:p>
            <a:pPr lvl="1"/>
            <a:r>
              <a:rPr lang="en-US" altLang="zh-CN" dirty="0"/>
              <a:t>GPT-3</a:t>
            </a:r>
            <a:r>
              <a:rPr lang="zh-CN" altLang="en-US" dirty="0"/>
              <a:t>类超大规模模型</a:t>
            </a:r>
            <a:r>
              <a:rPr lang="en-US" altLang="zh-CN" dirty="0"/>
              <a:t>: zero-shot, one-shot, few-shot</a:t>
            </a:r>
          </a:p>
          <a:p>
            <a:pPr lvl="1"/>
            <a:r>
              <a:rPr lang="zh-CN" altLang="en-US" dirty="0"/>
              <a:t>例如，对于机器翻译任务，在小 样本的情况下，为了获得“</a:t>
            </a:r>
            <a:r>
              <a:rPr lang="en-US" altLang="zh-CN" dirty="0"/>
              <a:t>cheese”</a:t>
            </a:r>
            <a:r>
              <a:rPr lang="zh-CN" altLang="en-US" dirty="0"/>
              <a:t>的法语翻译，可以构建以下输入</a:t>
            </a:r>
            <a:endParaRPr lang="en-US" altLang="zh-CN" dirty="0"/>
          </a:p>
        </p:txBody>
      </p:sp>
      <p:pic>
        <p:nvPicPr>
          <p:cNvPr id="6" name="图片 5">
            <a:extLst>
              <a:ext uri="{FF2B5EF4-FFF2-40B4-BE49-F238E27FC236}">
                <a16:creationId xmlns:a16="http://schemas.microsoft.com/office/drawing/2014/main" id="{C5297108-E2F5-BB4E-97CE-657C4872DF50}"/>
              </a:ext>
            </a:extLst>
          </p:cNvPr>
          <p:cNvPicPr>
            <a:picLocks noChangeAspect="1"/>
          </p:cNvPicPr>
          <p:nvPr/>
        </p:nvPicPr>
        <p:blipFill>
          <a:blip r:embed="rId3"/>
          <a:stretch>
            <a:fillRect/>
          </a:stretch>
        </p:blipFill>
        <p:spPr>
          <a:xfrm>
            <a:off x="3511550" y="3429000"/>
            <a:ext cx="5168900" cy="1638300"/>
          </a:xfrm>
          <a:prstGeom prst="rect">
            <a:avLst/>
          </a:prstGeom>
        </p:spPr>
      </p:pic>
    </p:spTree>
    <p:extLst>
      <p:ext uri="{BB962C8B-B14F-4D97-AF65-F5344CB8AC3E}">
        <p14:creationId xmlns:p14="http://schemas.microsoft.com/office/powerpoint/2010/main" val="118123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51</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可控文本生成：</a:t>
            </a:r>
            <a:r>
              <a:rPr lang="en-US" altLang="zh-CN" b="1" dirty="0"/>
              <a:t>CTRL</a:t>
            </a:r>
          </a:p>
          <a:p>
            <a:pPr lvl="1"/>
            <a:r>
              <a:rPr lang="zh-CN" altLang="en-US" dirty="0"/>
              <a:t>可以根据指定的领域、风格、主题、实体和实体关系等属性生成相应文本</a:t>
            </a:r>
            <a:endParaRPr lang="en-US" altLang="zh-CN" dirty="0"/>
          </a:p>
          <a:p>
            <a:pPr lvl="1"/>
            <a:r>
              <a:rPr lang="zh-CN" altLang="en-US" dirty="0"/>
              <a:t>从结构上仍然是一个基于</a:t>
            </a:r>
            <a:r>
              <a:rPr lang="en-US" altLang="zh-CN" dirty="0"/>
              <a:t>Transformer </a:t>
            </a:r>
            <a:r>
              <a:rPr lang="zh-CN" altLang="en-US" dirty="0"/>
              <a:t>的自回归语言模型</a:t>
            </a:r>
            <a:endParaRPr lang="en-US" altLang="zh-CN" dirty="0"/>
          </a:p>
          <a:p>
            <a:pPr lvl="1"/>
            <a:r>
              <a:rPr lang="zh-CN" altLang="en-US" dirty="0"/>
              <a:t>核心思想是从海量无标注数据中定位文章所在的领 域或其他属性，并作为控制代码（</a:t>
            </a:r>
            <a:r>
              <a:rPr lang="en-US" altLang="zh-CN" dirty="0"/>
              <a:t>Control codes</a:t>
            </a:r>
            <a:r>
              <a:rPr lang="zh-CN" altLang="en-US" dirty="0"/>
              <a:t>）放在输入文本的头部，以指导后 续文本的生成</a:t>
            </a:r>
            <a:endParaRPr lang="en-US" altLang="zh-CN" dirty="0"/>
          </a:p>
          <a:p>
            <a:pPr lvl="1"/>
            <a:r>
              <a:rPr lang="zh-CN" altLang="en-US" dirty="0"/>
              <a:t>例如，需要生成一段关于“刀”（</a:t>
            </a:r>
            <a:r>
              <a:rPr lang="en-US" altLang="zh-CN" dirty="0"/>
              <a:t>Knife</a:t>
            </a:r>
            <a:r>
              <a:rPr lang="zh-CN" altLang="en-US" dirty="0"/>
              <a:t>）且具有有“恐怖”（</a:t>
            </a:r>
            <a:r>
              <a:rPr lang="en-US" altLang="zh-CN" dirty="0"/>
              <a:t>Horror</a:t>
            </a:r>
            <a:r>
              <a:rPr lang="zh-CN" altLang="en-US" dirty="0"/>
              <a:t>）色彩的文本，只需要以“</a:t>
            </a:r>
            <a:r>
              <a:rPr lang="en-US" altLang="zh-CN" dirty="0"/>
              <a:t>Horror A knife”</a:t>
            </a:r>
            <a:r>
              <a:rPr lang="zh-CN" altLang="en-US" dirty="0"/>
              <a:t>作为提示（</a:t>
            </a:r>
            <a:r>
              <a:rPr lang="en-US" altLang="zh-CN" dirty="0"/>
              <a:t>Prompt</a:t>
            </a:r>
            <a:r>
              <a:rPr lang="zh-CN" altLang="en-US" dirty="0"/>
              <a:t>）</a:t>
            </a:r>
            <a:endParaRPr lang="en-US" altLang="zh-CN" dirty="0"/>
          </a:p>
        </p:txBody>
      </p:sp>
      <p:pic>
        <p:nvPicPr>
          <p:cNvPr id="7" name="图片 6">
            <a:extLst>
              <a:ext uri="{FF2B5EF4-FFF2-40B4-BE49-F238E27FC236}">
                <a16:creationId xmlns:a16="http://schemas.microsoft.com/office/drawing/2014/main" id="{7B32A1DB-44E2-D341-BEB9-97E0A4AFC5BE}"/>
              </a:ext>
            </a:extLst>
          </p:cNvPr>
          <p:cNvPicPr>
            <a:picLocks noChangeAspect="1"/>
          </p:cNvPicPr>
          <p:nvPr/>
        </p:nvPicPr>
        <p:blipFill>
          <a:blip r:embed="rId3"/>
          <a:stretch>
            <a:fillRect/>
          </a:stretch>
        </p:blipFill>
        <p:spPr>
          <a:xfrm>
            <a:off x="1521386" y="4100183"/>
            <a:ext cx="9572329" cy="2219989"/>
          </a:xfrm>
          <a:prstGeom prst="rect">
            <a:avLst/>
          </a:prstGeom>
        </p:spPr>
      </p:pic>
    </p:spTree>
    <p:extLst>
      <p:ext uri="{BB962C8B-B14F-4D97-AF65-F5344CB8AC3E}">
        <p14:creationId xmlns:p14="http://schemas.microsoft.com/office/powerpoint/2010/main" val="23672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52</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生成模型</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可控文本生成：</a:t>
            </a:r>
            <a:r>
              <a:rPr lang="en-US" altLang="zh-CN" b="1" dirty="0"/>
              <a:t>PPLM</a:t>
            </a:r>
          </a:p>
          <a:p>
            <a:pPr lvl="1"/>
            <a:r>
              <a:rPr lang="zh-CN" altLang="en-US" dirty="0"/>
              <a:t>提供了一种无须重新训练，且即插即用的方法实现可控的文本生成</a:t>
            </a:r>
            <a:endParaRPr lang="en-US" altLang="zh-CN" dirty="0"/>
          </a:p>
          <a:p>
            <a:pPr lvl="1"/>
            <a:r>
              <a:rPr lang="zh-CN" altLang="en-US" dirty="0"/>
              <a:t>核心思想是，对于预训练语言模型（</a:t>
            </a:r>
            <a:r>
              <a:rPr lang="en-US" altLang="zh-CN" dirty="0"/>
              <a:t>GPT-2</a:t>
            </a:r>
            <a:r>
              <a:rPr lang="zh-CN" altLang="en-US" dirty="0"/>
              <a:t>）以及目标属性 </a:t>
            </a:r>
            <a:r>
              <a:rPr lang="en-US" altLang="zh-CN" dirty="0"/>
              <a:t>a</a:t>
            </a:r>
            <a:r>
              <a:rPr lang="zh-CN" altLang="en-US" dirty="0"/>
              <a:t>（例如情感、主题等），利用当前的生成结果是否满足属性</a:t>
            </a:r>
            <a:r>
              <a:rPr lang="en-US" altLang="zh-CN" dirty="0"/>
              <a:t>a</a:t>
            </a:r>
            <a:r>
              <a:rPr lang="zh-CN" altLang="en-US" dirty="0"/>
              <a:t>（即条件概率 </a:t>
            </a:r>
            <a:r>
              <a:rPr lang="en-US" altLang="zh-CN" dirty="0"/>
              <a:t>P(a | x)</a:t>
            </a:r>
            <a:r>
              <a:rPr lang="zh-CN" altLang="en-US" dirty="0"/>
              <a:t>）对生成进行修正，使其朝着满足该属性的方向变化</a:t>
            </a:r>
            <a:endParaRPr lang="en-US" altLang="zh-CN" dirty="0"/>
          </a:p>
          <a:p>
            <a:pPr lvl="1"/>
            <a:r>
              <a:rPr lang="zh-CN" altLang="en-US" dirty="0"/>
              <a:t>具体修正过程可分为以下三个步骤：</a:t>
            </a:r>
          </a:p>
          <a:p>
            <a:pPr lvl="2"/>
            <a:r>
              <a:rPr lang="zh-CN" altLang="en-US" dirty="0"/>
              <a:t>前向过程：包括语言模型以及属性判别（即 </a:t>
            </a:r>
            <a:r>
              <a:rPr lang="en-US" altLang="zh-CN" dirty="0"/>
              <a:t>P(a | x) </a:t>
            </a:r>
            <a:r>
              <a:rPr lang="zh-CN" altLang="en-US" dirty="0"/>
              <a:t>的计算）；</a:t>
            </a:r>
            <a:endParaRPr lang="en-US" altLang="zh-CN" dirty="0"/>
          </a:p>
          <a:p>
            <a:pPr lvl="2"/>
            <a:r>
              <a:rPr lang="zh-CN" altLang="en-US" dirty="0"/>
              <a:t>反向过程：利用属性判别模型回传的梯度，更新语言模型内部的历史状态， 使得实际预测更接近目标属性；</a:t>
            </a:r>
            <a:endParaRPr lang="en-US" altLang="zh-CN" dirty="0"/>
          </a:p>
          <a:p>
            <a:pPr lvl="2"/>
            <a:r>
              <a:rPr lang="zh-CN" altLang="en-US" dirty="0"/>
              <a:t>重采样：根据新的概率分布，重新采样下一个生成的词。</a:t>
            </a:r>
            <a:endParaRPr lang="en-US" altLang="zh-CN" dirty="0"/>
          </a:p>
        </p:txBody>
      </p:sp>
    </p:spTree>
    <p:extLst>
      <p:ext uri="{BB962C8B-B14F-4D97-AF65-F5344CB8AC3E}">
        <p14:creationId xmlns:p14="http://schemas.microsoft.com/office/powerpoint/2010/main" val="106438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BB09A-B15B-4965-B751-9075DD9A750C}"/>
              </a:ext>
            </a:extLst>
          </p:cNvPr>
          <p:cNvSpPr>
            <a:spLocks noGrp="1"/>
          </p:cNvSpPr>
          <p:nvPr>
            <p:ph type="title"/>
          </p:nvPr>
        </p:nvSpPr>
        <p:spPr>
          <a:xfrm>
            <a:off x="838200" y="2766218"/>
            <a:ext cx="10515600" cy="1325563"/>
          </a:xfrm>
        </p:spPr>
        <p:txBody>
          <a:bodyPr/>
          <a:lstStyle/>
          <a:p>
            <a:r>
              <a:rPr lang="zh-CN" altLang="en-US" sz="6000" dirty="0">
                <a:latin typeface="Microsoft YaHei" panose="020B0503020204020204" pitchFamily="34" charset="-122"/>
                <a:ea typeface="Microsoft YaHei" panose="020B0503020204020204" pitchFamily="34" charset="-122"/>
                <a:cs typeface="+mn-ea"/>
                <a:sym typeface="+mn-lt"/>
              </a:rPr>
              <a:t>谢 谢！</a:t>
            </a:r>
          </a:p>
        </p:txBody>
      </p:sp>
      <p:sp>
        <p:nvSpPr>
          <p:cNvPr id="11" name="矩形 10">
            <a:extLst>
              <a:ext uri="{FF2B5EF4-FFF2-40B4-BE49-F238E27FC236}">
                <a16:creationId xmlns:a16="http://schemas.microsoft.com/office/drawing/2014/main" id="{7445D51A-8209-4663-86D4-4B08C45CB30B}"/>
              </a:ext>
            </a:extLst>
          </p:cNvPr>
          <p:cNvSpPr/>
          <p:nvPr/>
        </p:nvSpPr>
        <p:spPr>
          <a:xfrm>
            <a:off x="-1038688" y="3216887"/>
            <a:ext cx="4497517" cy="3780859"/>
          </a:xfrm>
          <a:prstGeom prst="rect">
            <a:avLst/>
          </a:prstGeom>
          <a:blipFill dpi="0" rotWithShape="1">
            <a:blip r:embed="rId3">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67627D71-4C0B-F144-9A57-819B330D02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59571" y="173694"/>
            <a:ext cx="1977984" cy="280891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525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6</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err="1"/>
              <a:t>XLNet</a:t>
            </a:r>
            <a:r>
              <a:rPr lang="en-US" altLang="zh-CN" b="1" dirty="0"/>
              <a:t>: </a:t>
            </a:r>
            <a:r>
              <a:rPr lang="en-US" altLang="zh-CN" dirty="0"/>
              <a:t>Transformer-</a:t>
            </a:r>
            <a:r>
              <a:rPr lang="en-US" altLang="zh-CN" b="1" dirty="0"/>
              <a:t>XL Net</a:t>
            </a:r>
            <a:endParaRPr lang="zh-CN" altLang="en-US" dirty="0"/>
          </a:p>
          <a:p>
            <a:pPr lvl="1"/>
            <a:r>
              <a:rPr lang="zh-CN" altLang="en-US" dirty="0"/>
              <a:t>双流自注意力机制</a:t>
            </a:r>
          </a:p>
        </p:txBody>
      </p:sp>
      <p:pic>
        <p:nvPicPr>
          <p:cNvPr id="6" name="图片 5">
            <a:extLst>
              <a:ext uri="{FF2B5EF4-FFF2-40B4-BE49-F238E27FC236}">
                <a16:creationId xmlns:a16="http://schemas.microsoft.com/office/drawing/2014/main" id="{8C5EAFFC-3CAC-2942-B8B8-786AF52AEF5A}"/>
              </a:ext>
            </a:extLst>
          </p:cNvPr>
          <p:cNvPicPr>
            <a:picLocks noChangeAspect="1"/>
          </p:cNvPicPr>
          <p:nvPr/>
        </p:nvPicPr>
        <p:blipFill>
          <a:blip r:embed="rId3"/>
          <a:stretch>
            <a:fillRect/>
          </a:stretch>
        </p:blipFill>
        <p:spPr>
          <a:xfrm>
            <a:off x="1929319" y="2100942"/>
            <a:ext cx="8333362" cy="4331269"/>
          </a:xfrm>
          <a:prstGeom prst="rect">
            <a:avLst/>
          </a:prstGeom>
        </p:spPr>
      </p:pic>
      <p:pic>
        <p:nvPicPr>
          <p:cNvPr id="9" name="图片 8">
            <a:extLst>
              <a:ext uri="{FF2B5EF4-FFF2-40B4-BE49-F238E27FC236}">
                <a16:creationId xmlns:a16="http://schemas.microsoft.com/office/drawing/2014/main" id="{7D89388D-4C36-0045-9001-8DA7C2030010}"/>
              </a:ext>
            </a:extLst>
          </p:cNvPr>
          <p:cNvPicPr>
            <a:picLocks noChangeAspect="1"/>
          </p:cNvPicPr>
          <p:nvPr/>
        </p:nvPicPr>
        <p:blipFill>
          <a:blip r:embed="rId4"/>
          <a:stretch>
            <a:fillRect/>
          </a:stretch>
        </p:blipFill>
        <p:spPr>
          <a:xfrm>
            <a:off x="7049311" y="856348"/>
            <a:ext cx="5142688" cy="1249502"/>
          </a:xfrm>
          <a:prstGeom prst="rect">
            <a:avLst/>
          </a:prstGeom>
        </p:spPr>
      </p:pic>
    </p:spTree>
    <p:extLst>
      <p:ext uri="{BB962C8B-B14F-4D97-AF65-F5344CB8AC3E}">
        <p14:creationId xmlns:p14="http://schemas.microsoft.com/office/powerpoint/2010/main" val="2794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7</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err="1"/>
              <a:t>RoBERTa</a:t>
            </a:r>
            <a:endParaRPr lang="zh-CN" altLang="en-US" dirty="0"/>
          </a:p>
          <a:p>
            <a:pPr lvl="1"/>
            <a:r>
              <a:rPr lang="zh-CN" altLang="en-US" dirty="0"/>
              <a:t>探究</a:t>
            </a:r>
            <a:r>
              <a:rPr lang="en-US" altLang="zh-CN" dirty="0"/>
              <a:t>BERT</a:t>
            </a:r>
            <a:r>
              <a:rPr lang="zh-CN" altLang="en-US" dirty="0"/>
              <a:t>的各个设计环节，包括掩码策略、</a:t>
            </a:r>
            <a:r>
              <a:rPr lang="en-US" altLang="zh-CN" dirty="0"/>
              <a:t>NSP</a:t>
            </a:r>
            <a:r>
              <a:rPr lang="zh-CN" altLang="en-US" dirty="0"/>
              <a:t>的有效性、训练步数等</a:t>
            </a:r>
          </a:p>
          <a:p>
            <a:pPr lvl="1"/>
            <a:r>
              <a:rPr lang="zh-CN" altLang="en-US" dirty="0"/>
              <a:t>提出</a:t>
            </a:r>
            <a:r>
              <a:rPr lang="en-US" altLang="zh-CN" dirty="0"/>
              <a:t>CC-News</a:t>
            </a:r>
            <a:r>
              <a:rPr lang="zh-CN" altLang="en-US" dirty="0"/>
              <a:t>数据集，证明使用更多数据可以进一步提升预训练模型效果</a:t>
            </a:r>
            <a:endParaRPr lang="en-US" altLang="zh-CN" dirty="0"/>
          </a:p>
          <a:p>
            <a:r>
              <a:rPr lang="zh-CN" altLang="en-US" b="1" dirty="0"/>
              <a:t>静态掩码 </a:t>
            </a:r>
            <a:r>
              <a:rPr lang="en-US" altLang="zh-CN" b="1" dirty="0"/>
              <a:t>vs. </a:t>
            </a:r>
            <a:r>
              <a:rPr lang="zh-CN" altLang="en-US" b="1" dirty="0"/>
              <a:t>动态掩码 </a:t>
            </a:r>
            <a:endParaRPr lang="zh-CN" altLang="en-US" dirty="0"/>
          </a:p>
          <a:p>
            <a:pPr lvl="1"/>
            <a:r>
              <a:rPr lang="zh-CN" altLang="en-US" dirty="0"/>
              <a:t>目的：增加掩码语言模型中的随机性，提高文本的利用度</a:t>
            </a:r>
          </a:p>
          <a:p>
            <a:pPr lvl="1"/>
            <a:r>
              <a:rPr lang="zh-CN" altLang="en-US" dirty="0"/>
              <a:t>静态掩码：模型训练</a:t>
            </a:r>
            <a:r>
              <a:rPr lang="zh-CN" altLang="en-US" b="1" dirty="0"/>
              <a:t>之前</a:t>
            </a:r>
            <a:r>
              <a:rPr lang="zh-CN" altLang="en-US" dirty="0"/>
              <a:t>（数据预处理）阶段决定哪些词被</a:t>
            </a:r>
            <a:r>
              <a:rPr lang="en-US" altLang="zh-CN" dirty="0"/>
              <a:t>mask</a:t>
            </a:r>
            <a:r>
              <a:rPr lang="zh-CN" altLang="en-US" dirty="0"/>
              <a:t>，即</a:t>
            </a:r>
            <a:r>
              <a:rPr lang="en-US" altLang="zh-CN" dirty="0"/>
              <a:t>BERT</a:t>
            </a:r>
            <a:r>
              <a:rPr lang="zh-CN" altLang="en-US" dirty="0"/>
              <a:t>使用的方法</a:t>
            </a:r>
          </a:p>
          <a:p>
            <a:pPr lvl="1"/>
            <a:r>
              <a:rPr lang="zh-CN" altLang="en-US" dirty="0"/>
              <a:t>动态掩码：模型训练的</a:t>
            </a:r>
            <a:r>
              <a:rPr lang="zh-CN" altLang="en-US" b="1" dirty="0"/>
              <a:t>过程中</a:t>
            </a:r>
            <a:r>
              <a:rPr lang="zh-CN" altLang="en-US" dirty="0"/>
              <a:t>决定哪些词被</a:t>
            </a:r>
            <a:r>
              <a:rPr lang="en-US" altLang="zh-CN" dirty="0"/>
              <a:t>mask</a:t>
            </a:r>
          </a:p>
        </p:txBody>
      </p:sp>
      <p:pic>
        <p:nvPicPr>
          <p:cNvPr id="6" name="图片 5">
            <a:extLst>
              <a:ext uri="{FF2B5EF4-FFF2-40B4-BE49-F238E27FC236}">
                <a16:creationId xmlns:a16="http://schemas.microsoft.com/office/drawing/2014/main" id="{4BA14702-7A19-D34D-B845-6D27DDA18231}"/>
              </a:ext>
            </a:extLst>
          </p:cNvPr>
          <p:cNvPicPr>
            <a:picLocks noChangeAspect="1"/>
          </p:cNvPicPr>
          <p:nvPr/>
        </p:nvPicPr>
        <p:blipFill>
          <a:blip r:embed="rId3"/>
          <a:stretch>
            <a:fillRect/>
          </a:stretch>
        </p:blipFill>
        <p:spPr>
          <a:xfrm>
            <a:off x="1896893" y="4691859"/>
            <a:ext cx="8398213" cy="1847607"/>
          </a:xfrm>
          <a:prstGeom prst="rect">
            <a:avLst/>
          </a:prstGeom>
        </p:spPr>
      </p:pic>
    </p:spTree>
    <p:extLst>
      <p:ext uri="{BB962C8B-B14F-4D97-AF65-F5344CB8AC3E}">
        <p14:creationId xmlns:p14="http://schemas.microsoft.com/office/powerpoint/2010/main" val="48420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8</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err="1"/>
              <a:t>RoBERTa</a:t>
            </a:r>
            <a:endParaRPr lang="zh-CN" altLang="en-US" dirty="0"/>
          </a:p>
          <a:p>
            <a:pPr lvl="1"/>
            <a:r>
              <a:rPr lang="en-US" altLang="zh-CN" dirty="0"/>
              <a:t>NSP</a:t>
            </a:r>
            <a:r>
              <a:rPr lang="zh-CN" altLang="en-US" dirty="0"/>
              <a:t>预训练任务是否是必要的？</a:t>
            </a:r>
          </a:p>
          <a:p>
            <a:pPr lvl="2"/>
            <a:r>
              <a:rPr lang="zh-CN" altLang="en-US" dirty="0"/>
              <a:t>实验结果表明，舍弃</a:t>
            </a:r>
            <a:r>
              <a:rPr lang="en-US" altLang="zh-CN" dirty="0"/>
              <a:t>NSP</a:t>
            </a:r>
            <a:r>
              <a:rPr lang="zh-CN" altLang="en-US" dirty="0"/>
              <a:t>任务可以获得微弱性能提升</a:t>
            </a:r>
          </a:p>
        </p:txBody>
      </p:sp>
      <p:pic>
        <p:nvPicPr>
          <p:cNvPr id="7" name="图片 6">
            <a:extLst>
              <a:ext uri="{FF2B5EF4-FFF2-40B4-BE49-F238E27FC236}">
                <a16:creationId xmlns:a16="http://schemas.microsoft.com/office/drawing/2014/main" id="{ADD49649-4848-AA48-81F5-1DA54087A275}"/>
              </a:ext>
            </a:extLst>
          </p:cNvPr>
          <p:cNvPicPr>
            <a:picLocks noChangeAspect="1"/>
          </p:cNvPicPr>
          <p:nvPr/>
        </p:nvPicPr>
        <p:blipFill>
          <a:blip r:embed="rId3"/>
          <a:stretch>
            <a:fillRect/>
          </a:stretch>
        </p:blipFill>
        <p:spPr>
          <a:xfrm>
            <a:off x="2645866" y="2752000"/>
            <a:ext cx="6952034" cy="3286052"/>
          </a:xfrm>
          <a:prstGeom prst="rect">
            <a:avLst/>
          </a:prstGeom>
        </p:spPr>
      </p:pic>
    </p:spTree>
    <p:extLst>
      <p:ext uri="{BB962C8B-B14F-4D97-AF65-F5344CB8AC3E}">
        <p14:creationId xmlns:p14="http://schemas.microsoft.com/office/powerpoint/2010/main" val="101253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9</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模型优化</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err="1"/>
              <a:t>RoBERTa</a:t>
            </a:r>
            <a:endParaRPr lang="zh-CN" altLang="en-US" dirty="0"/>
          </a:p>
          <a:p>
            <a:pPr lvl="1"/>
            <a:r>
              <a:rPr lang="zh-CN" altLang="en-US" dirty="0"/>
              <a:t>使用更大的批次大小以及更多数据</a:t>
            </a:r>
          </a:p>
          <a:p>
            <a:pPr lvl="2"/>
            <a:r>
              <a:rPr lang="zh-CN" altLang="en-US" dirty="0"/>
              <a:t>适当增加预训练步数，可以进一步提升预训练效果</a:t>
            </a:r>
          </a:p>
          <a:p>
            <a:pPr lvl="2"/>
            <a:r>
              <a:rPr lang="zh-CN" altLang="en-US" dirty="0"/>
              <a:t>目前广泛被认可的实证结论：训练预训练模型的关键之一是选用大的批次大小</a:t>
            </a:r>
          </a:p>
        </p:txBody>
      </p:sp>
      <p:pic>
        <p:nvPicPr>
          <p:cNvPr id="6" name="图片 5">
            <a:extLst>
              <a:ext uri="{FF2B5EF4-FFF2-40B4-BE49-F238E27FC236}">
                <a16:creationId xmlns:a16="http://schemas.microsoft.com/office/drawing/2014/main" id="{28D8E7A0-5C89-FE47-AC76-28BAD1A1A006}"/>
              </a:ext>
            </a:extLst>
          </p:cNvPr>
          <p:cNvPicPr>
            <a:picLocks noChangeAspect="1"/>
          </p:cNvPicPr>
          <p:nvPr/>
        </p:nvPicPr>
        <p:blipFill>
          <a:blip r:embed="rId3"/>
          <a:stretch>
            <a:fillRect/>
          </a:stretch>
        </p:blipFill>
        <p:spPr>
          <a:xfrm>
            <a:off x="1906621" y="3159875"/>
            <a:ext cx="8378757" cy="2770396"/>
          </a:xfrm>
          <a:prstGeom prst="rect">
            <a:avLst/>
          </a:prstGeom>
        </p:spPr>
      </p:pic>
    </p:spTree>
    <p:extLst>
      <p:ext uri="{BB962C8B-B14F-4D97-AF65-F5344CB8AC3E}">
        <p14:creationId xmlns:p14="http://schemas.microsoft.com/office/powerpoint/2010/main" val="207286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4472C4"/>
      </a:accent1>
      <a:accent2>
        <a:srgbClr val="5B9BD5"/>
      </a:accent2>
      <a:accent3>
        <a:srgbClr val="A5A5A5"/>
      </a:accent3>
      <a:accent4>
        <a:srgbClr val="C00000"/>
      </a:accent4>
      <a:accent5>
        <a:srgbClr val="5B9BD5"/>
      </a:accent5>
      <a:accent6>
        <a:srgbClr val="70AD47"/>
      </a:accent6>
      <a:hlink>
        <a:srgbClr val="0563C1"/>
      </a:hlink>
      <a:folHlink>
        <a:srgbClr val="954F72"/>
      </a:folHlink>
    </a:clrScheme>
    <a:fontScheme name="hllm4cnv">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9824</TotalTime>
  <Words>3616</Words>
  <Application>Microsoft Macintosh PowerPoint</Application>
  <PresentationFormat>Widescreen</PresentationFormat>
  <Paragraphs>513</Paragraphs>
  <Slides>53</Slides>
  <Notes>53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等线</vt:lpstr>
      <vt:lpstr>微软雅黑</vt:lpstr>
      <vt:lpstr>微软雅黑</vt:lpstr>
      <vt:lpstr>PingFang SC</vt:lpstr>
      <vt:lpstr>PingFang SC Semibold</vt:lpstr>
      <vt:lpstr>Arial</vt:lpstr>
      <vt:lpstr>Helvetica Neue</vt:lpstr>
      <vt:lpstr>Impact</vt:lpstr>
      <vt:lpstr>Wingdings</vt:lpstr>
      <vt:lpstr>Office 主题​​</vt:lpstr>
      <vt:lpstr>PowerPoint Presentation</vt:lpstr>
      <vt:lpstr>PowerPoint Presentation</vt:lpstr>
      <vt:lpstr>PowerPoint Presentation</vt:lpstr>
      <vt:lpstr>模型优化</vt:lpstr>
      <vt:lpstr>模型优化</vt:lpstr>
      <vt:lpstr>模型优化</vt:lpstr>
      <vt:lpstr>模型优化</vt:lpstr>
      <vt:lpstr>模型优化</vt:lpstr>
      <vt:lpstr>模型优化</vt:lpstr>
      <vt:lpstr>模型优化</vt:lpstr>
      <vt:lpstr>模型优化</vt:lpstr>
      <vt:lpstr>模型优化</vt:lpstr>
      <vt:lpstr>模型优化</vt:lpstr>
      <vt:lpstr>模型优化</vt:lpstr>
      <vt:lpstr>模型优化</vt:lpstr>
      <vt:lpstr>模型优化</vt:lpstr>
      <vt:lpstr>模型优化</vt:lpstr>
      <vt:lpstr>模型优化</vt:lpstr>
      <vt:lpstr>PowerPoint Presentation</vt:lpstr>
      <vt:lpstr>长文本处理</vt:lpstr>
      <vt:lpstr>长文本处理</vt:lpstr>
      <vt:lpstr>长文本处理</vt:lpstr>
      <vt:lpstr>长文本处理</vt:lpstr>
      <vt:lpstr>长文本处理</vt:lpstr>
      <vt:lpstr>长文本处理</vt:lpstr>
      <vt:lpstr>长文本处理</vt:lpstr>
      <vt:lpstr>PowerPoint Presentation</vt:lpstr>
      <vt:lpstr>模型蒸馏与压缩</vt:lpstr>
      <vt:lpstr>模型蒸馏与压缩</vt:lpstr>
      <vt:lpstr>模型蒸馏与压缩</vt:lpstr>
      <vt:lpstr>模型蒸馏与压缩</vt:lpstr>
      <vt:lpstr>模型蒸馏与压缩</vt:lpstr>
      <vt:lpstr>模型蒸馏与压缩</vt:lpstr>
      <vt:lpstr>模型蒸馏与压缩</vt:lpstr>
      <vt:lpstr>模型蒸馏与压缩</vt:lpstr>
      <vt:lpstr>模型蒸馏与压缩</vt:lpstr>
      <vt:lpstr>模型蒸馏与压缩</vt:lpstr>
      <vt:lpstr>模型蒸馏与压缩</vt:lpstr>
      <vt:lpstr>模型蒸馏与压缩</vt:lpstr>
      <vt:lpstr>模型蒸馏与压缩</vt:lpstr>
      <vt:lpstr>PowerPoint Presentation</vt:lpstr>
      <vt:lpstr>生成模型</vt:lpstr>
      <vt:lpstr>生成模型</vt:lpstr>
      <vt:lpstr>生成模型</vt:lpstr>
      <vt:lpstr>生成模型</vt:lpstr>
      <vt:lpstr>生成模型</vt:lpstr>
      <vt:lpstr>生成模型</vt:lpstr>
      <vt:lpstr>生成模型</vt:lpstr>
      <vt:lpstr>生成模型</vt:lpstr>
      <vt:lpstr>生成模型</vt:lpstr>
      <vt:lpstr>生成模型</vt:lpstr>
      <vt:lpstr>生成模型</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QH</dc:creator>
  <cp:lastModifiedBy>Che Wanxiang</cp:lastModifiedBy>
  <cp:revision>928</cp:revision>
  <dcterms:created xsi:type="dcterms:W3CDTF">2020-10-10T02:02:30Z</dcterms:created>
  <dcterms:modified xsi:type="dcterms:W3CDTF">2021-09-26T00:55:18Z</dcterms:modified>
</cp:coreProperties>
</file>